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287" r:id="rId2"/>
    <p:sldId id="343" r:id="rId3"/>
    <p:sldId id="344" r:id="rId4"/>
    <p:sldId id="386" r:id="rId5"/>
    <p:sldId id="292" r:id="rId6"/>
    <p:sldId id="293" r:id="rId7"/>
    <p:sldId id="383" r:id="rId8"/>
    <p:sldId id="385" r:id="rId9"/>
    <p:sldId id="373" r:id="rId10"/>
    <p:sldId id="374" r:id="rId11"/>
    <p:sldId id="272" r:id="rId12"/>
    <p:sldId id="345" r:id="rId13"/>
    <p:sldId id="346" r:id="rId14"/>
    <p:sldId id="289" r:id="rId15"/>
    <p:sldId id="290" r:id="rId16"/>
    <p:sldId id="291" r:id="rId17"/>
    <p:sldId id="387" r:id="rId18"/>
    <p:sldId id="261" r:id="rId19"/>
    <p:sldId id="259" r:id="rId20"/>
    <p:sldId id="260" r:id="rId21"/>
    <p:sldId id="281" r:id="rId22"/>
    <p:sldId id="285" r:id="rId23"/>
    <p:sldId id="276" r:id="rId24"/>
    <p:sldId id="275" r:id="rId25"/>
    <p:sldId id="277" r:id="rId26"/>
    <p:sldId id="265" r:id="rId27"/>
    <p:sldId id="280" r:id="rId28"/>
    <p:sldId id="278" r:id="rId29"/>
    <p:sldId id="283" r:id="rId30"/>
    <p:sldId id="282" r:id="rId31"/>
    <p:sldId id="286" r:id="rId32"/>
    <p:sldId id="288" r:id="rId33"/>
    <p:sldId id="263" r:id="rId34"/>
    <p:sldId id="262" r:id="rId35"/>
    <p:sldId id="264" r:id="rId36"/>
    <p:sldId id="268" r:id="rId37"/>
    <p:sldId id="266" r:id="rId38"/>
    <p:sldId id="267" r:id="rId39"/>
    <p:sldId id="284" r:id="rId40"/>
    <p:sldId id="26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379ABA-5EF4-4B89-97E1-D41C28146705}" type="datetimeFigureOut">
              <a:rPr lang="ru-RU" smtClean="0"/>
              <a:t>10.07.2026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F03D994-D035-413F-BFEC-EBA1675417F0}" type="slidenum">
              <a:rPr lang="ru-RU" smtClean="0"/>
              <a:t>‹#›</a:t>
            </a:fld>
            <a:endParaRPr lang="ru-RU"/>
          </a:p>
        </p:txBody>
      </p:sp>
    </p:spTree>
    <p:extLst>
      <p:ext uri="{BB962C8B-B14F-4D97-AF65-F5344CB8AC3E}">
        <p14:creationId xmlns:p14="http://schemas.microsoft.com/office/powerpoint/2010/main" val="1791598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3"/>
        <p:cNvGrpSpPr/>
        <p:nvPr/>
      </p:nvGrpSpPr>
      <p:grpSpPr>
        <a:xfrm>
          <a:off x="0" y="0"/>
          <a:ext cx="0" cy="0"/>
          <a:chOff x="0" y="0"/>
          <a:chExt cx="0" cy="0"/>
        </a:xfrm>
      </p:grpSpPr>
      <p:sp>
        <p:nvSpPr>
          <p:cNvPr id="734" name="Google Shape;734;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Times New Roman" panose="02020603050405020304" pitchFamily="18" charset="0"/>
              <a:cs typeface="Times New Roman" panose="02020603050405020304" pitchFamily="18" charset="0"/>
            </a:endParaRPr>
          </a:p>
        </p:txBody>
      </p:sp>
      <p:sp>
        <p:nvSpPr>
          <p:cNvPr id="735" name="Google Shape;73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9660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Times New Roman" panose="02020603050405020304" pitchFamily="18" charset="0"/>
              <a:cs typeface="Times New Roman" panose="02020603050405020304" pitchFamily="18" charset="0"/>
            </a:endParaRPr>
          </a:p>
        </p:txBody>
      </p:sp>
      <p:sp>
        <p:nvSpPr>
          <p:cNvPr id="284" name="Google Shape;28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6955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FB6C33-C56A-65EE-A6F0-C72161237641}"/>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x-none"/>
          </a:p>
        </p:txBody>
      </p:sp>
      <p:sp>
        <p:nvSpPr>
          <p:cNvPr id="3" name="Подзаголовок 2">
            <a:extLst>
              <a:ext uri="{FF2B5EF4-FFF2-40B4-BE49-F238E27FC236}">
                <a16:creationId xmlns:a16="http://schemas.microsoft.com/office/drawing/2014/main" id="{E6800065-2887-FC0D-027D-85E0D0D431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x-none"/>
          </a:p>
        </p:txBody>
      </p:sp>
      <p:sp>
        <p:nvSpPr>
          <p:cNvPr id="4" name="Дата 3">
            <a:extLst>
              <a:ext uri="{FF2B5EF4-FFF2-40B4-BE49-F238E27FC236}">
                <a16:creationId xmlns:a16="http://schemas.microsoft.com/office/drawing/2014/main" id="{AC951EE4-CF97-8247-4373-14EEC0CF7CE1}"/>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5" name="Нижний колонтитул 4">
            <a:extLst>
              <a:ext uri="{FF2B5EF4-FFF2-40B4-BE49-F238E27FC236}">
                <a16:creationId xmlns:a16="http://schemas.microsoft.com/office/drawing/2014/main" id="{2B257BDA-5303-667E-8E6D-5C0689C384EA}"/>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74B54776-A090-CF87-C2C2-F9D59B7F48E2}"/>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801167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240917-34B5-E816-C8B4-43C33C0F0D46}"/>
              </a:ext>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FA414BE0-5165-D86B-7D5D-6CFB4DE79CA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8A4B9C6A-0503-1672-5611-8D9E380AAA87}"/>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5" name="Нижний колонтитул 4">
            <a:extLst>
              <a:ext uri="{FF2B5EF4-FFF2-40B4-BE49-F238E27FC236}">
                <a16:creationId xmlns:a16="http://schemas.microsoft.com/office/drawing/2014/main" id="{CBAB8E39-1CC1-A3B2-931D-C1CD6EB0731F}"/>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CEF892A4-86C0-9860-5991-F5AABDE922F5}"/>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2688964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05A296F-8D06-FF9F-7171-5F25910E9DF7}"/>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2A392B0D-E404-9D96-446E-B430714B0CF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126C2181-A0E0-BAF1-38BE-EDEFD7E6A17D}"/>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5" name="Нижний колонтитул 4">
            <a:extLst>
              <a:ext uri="{FF2B5EF4-FFF2-40B4-BE49-F238E27FC236}">
                <a16:creationId xmlns:a16="http://schemas.microsoft.com/office/drawing/2014/main" id="{A5C4186E-1A8B-0BDF-9406-187297766094}"/>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C4CD9D34-0C90-C4E5-D8AD-25A47A7E7C86}"/>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3250462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9"/>
        <p:cNvGrpSpPr/>
        <p:nvPr/>
      </p:nvGrpSpPr>
      <p:grpSpPr>
        <a:xfrm>
          <a:off x="0" y="0"/>
          <a:ext cx="0" cy="0"/>
          <a:chOff x="0" y="0"/>
          <a:chExt cx="0" cy="0"/>
        </a:xfrm>
      </p:grpSpPr>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780410EF-227F-4552-A8C5-6606B93B5F86}" type="slidenum">
              <a:rPr lang="ru-RU" smtClean="0"/>
              <a:pPr>
                <a:defRPr/>
              </a:pPr>
              <a:t>‹#›</a:t>
            </a:fld>
            <a:endParaRPr lang="ru-RU"/>
          </a:p>
        </p:txBody>
      </p:sp>
      <p:pic>
        <p:nvPicPr>
          <p:cNvPr id="13" name="Google Shape;13;p2"/>
          <p:cNvPicPr preferRelativeResize="0"/>
          <p:nvPr/>
        </p:nvPicPr>
        <p:blipFill>
          <a:blip r:embed="rId2">
            <a:alphaModFix/>
            <a:duotone>
              <a:schemeClr val="accent5">
                <a:shade val="45000"/>
                <a:satMod val="135000"/>
              </a:schemeClr>
              <a:prstClr val="white"/>
            </a:duotone>
          </a:blip>
          <a:stretch>
            <a:fillRect/>
          </a:stretch>
        </p:blipFill>
        <p:spPr>
          <a:xfrm>
            <a:off x="-1" y="0"/>
            <a:ext cx="4386884" cy="1842261"/>
          </a:xfrm>
          <a:prstGeom prst="rect">
            <a:avLst/>
          </a:prstGeom>
          <a:noFill/>
          <a:ln>
            <a:noFill/>
          </a:ln>
        </p:spPr>
      </p:pic>
      <p:pic>
        <p:nvPicPr>
          <p:cNvPr id="14" name="Google Shape;14;p2"/>
          <p:cNvPicPr preferRelativeResize="0"/>
          <p:nvPr/>
        </p:nvPicPr>
        <p:blipFill>
          <a:blip r:embed="rId3">
            <a:alphaModFix/>
            <a:duotone>
              <a:schemeClr val="accent5">
                <a:shade val="45000"/>
                <a:satMod val="135000"/>
              </a:schemeClr>
              <a:prstClr val="white"/>
            </a:duotone>
          </a:blip>
          <a:stretch>
            <a:fillRect/>
          </a:stretch>
        </p:blipFill>
        <p:spPr>
          <a:xfrm>
            <a:off x="8593015" y="5392925"/>
            <a:ext cx="3598988" cy="1465076"/>
          </a:xfrm>
          <a:prstGeom prst="rect">
            <a:avLst/>
          </a:prstGeom>
          <a:noFill/>
          <a:ln>
            <a:noFill/>
          </a:ln>
        </p:spPr>
      </p:pic>
    </p:spTree>
    <p:extLst>
      <p:ext uri="{BB962C8B-B14F-4D97-AF65-F5344CB8AC3E}">
        <p14:creationId xmlns:p14="http://schemas.microsoft.com/office/powerpoint/2010/main" val="1650757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085D38-FC03-85EA-36E0-16F10DF1073F}"/>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3F6290F0-04AD-3754-7B99-3779EB41224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5DBE0091-FFDF-5A14-2BA8-93165B899302}"/>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5" name="Нижний колонтитул 4">
            <a:extLst>
              <a:ext uri="{FF2B5EF4-FFF2-40B4-BE49-F238E27FC236}">
                <a16:creationId xmlns:a16="http://schemas.microsoft.com/office/drawing/2014/main" id="{1178A772-82ED-E667-0F0E-7652F2D879B1}"/>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B742E4D1-EDA2-AF68-0375-A59C02BCBAE8}"/>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1987940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547238-05F7-B4E9-9B25-56BED7D0C54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16:creationId xmlns:a16="http://schemas.microsoft.com/office/drawing/2014/main" id="{FCF924E4-65C9-BE62-7C98-C37D13E999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0056F077-C36A-0EC6-25E0-D2E74DA10715}"/>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5" name="Нижний колонтитул 4">
            <a:extLst>
              <a:ext uri="{FF2B5EF4-FFF2-40B4-BE49-F238E27FC236}">
                <a16:creationId xmlns:a16="http://schemas.microsoft.com/office/drawing/2014/main" id="{7046CA85-9883-CE15-9078-8FB3DB04C0A8}"/>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CC751D06-369B-BA2A-098F-3E41577AF31B}"/>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2947594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1B3A9E-F128-F2FC-8F2E-D806247A7683}"/>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FEAB1468-47AD-6EF4-5F6F-F8E4CC470FE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16:creationId xmlns:a16="http://schemas.microsoft.com/office/drawing/2014/main" id="{551BEFF6-F8B5-5DF5-8678-5F88847E3DB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4">
            <a:extLst>
              <a:ext uri="{FF2B5EF4-FFF2-40B4-BE49-F238E27FC236}">
                <a16:creationId xmlns:a16="http://schemas.microsoft.com/office/drawing/2014/main" id="{85415CC4-82F1-CDAE-72F3-D4F449849345}"/>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6" name="Нижний колонтитул 5">
            <a:extLst>
              <a:ext uri="{FF2B5EF4-FFF2-40B4-BE49-F238E27FC236}">
                <a16:creationId xmlns:a16="http://schemas.microsoft.com/office/drawing/2014/main" id="{9BC68CBD-3C2A-FB5C-7412-B88CFBDF9757}"/>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4B8D0496-5783-5D43-58A5-7C9DF34212C6}"/>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3092794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1A8F02-6119-582A-BB6A-523EE2EBA217}"/>
              </a:ext>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16:creationId xmlns:a16="http://schemas.microsoft.com/office/drawing/2014/main" id="{53E72887-9003-6F54-83F6-B8BE9E2598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4D22690-2292-A358-1043-FE63C347F982}"/>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16:creationId xmlns:a16="http://schemas.microsoft.com/office/drawing/2014/main" id="{180AD8C3-0F5E-9456-FA04-564B5844D9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DA0B9E1-4777-83A0-46E8-61AC892CAF8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6">
            <a:extLst>
              <a:ext uri="{FF2B5EF4-FFF2-40B4-BE49-F238E27FC236}">
                <a16:creationId xmlns:a16="http://schemas.microsoft.com/office/drawing/2014/main" id="{94E35E29-624F-0053-BE52-FCED0916958C}"/>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8" name="Нижний колонтитул 7">
            <a:extLst>
              <a:ext uri="{FF2B5EF4-FFF2-40B4-BE49-F238E27FC236}">
                <a16:creationId xmlns:a16="http://schemas.microsoft.com/office/drawing/2014/main" id="{F108A63B-A05B-F283-BA29-FC3DCE6CF75C}"/>
              </a:ext>
            </a:extLst>
          </p:cNvPr>
          <p:cNvSpPr>
            <a:spLocks noGrp="1"/>
          </p:cNvSpPr>
          <p:nvPr>
            <p:ph type="ftr" sz="quarter" idx="11"/>
          </p:nvPr>
        </p:nvSpPr>
        <p:spPr/>
        <p:txBody>
          <a:bodyPr/>
          <a:lstStyle/>
          <a:p>
            <a:endParaRPr lang="x-none"/>
          </a:p>
        </p:txBody>
      </p:sp>
      <p:sp>
        <p:nvSpPr>
          <p:cNvPr id="9" name="Номер слайда 8">
            <a:extLst>
              <a:ext uri="{FF2B5EF4-FFF2-40B4-BE49-F238E27FC236}">
                <a16:creationId xmlns:a16="http://schemas.microsoft.com/office/drawing/2014/main" id="{1EA013DE-016A-D3B6-9733-C431CB0B4850}"/>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2825821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D11BC2-330A-BCF4-F1DF-5004CBACA7B1}"/>
              </a:ext>
            </a:extLst>
          </p:cNvPr>
          <p:cNvSpPr>
            <a:spLocks noGrp="1"/>
          </p:cNvSpPr>
          <p:nvPr>
            <p:ph type="title"/>
          </p:nvPr>
        </p:nvSpPr>
        <p:spPr/>
        <p:txBody>
          <a:bodyPr/>
          <a:lstStyle/>
          <a:p>
            <a:r>
              <a:rPr lang="ru-RU"/>
              <a:t>Образец заголовка</a:t>
            </a:r>
            <a:endParaRPr lang="x-none"/>
          </a:p>
        </p:txBody>
      </p:sp>
      <p:sp>
        <p:nvSpPr>
          <p:cNvPr id="3" name="Дата 2">
            <a:extLst>
              <a:ext uri="{FF2B5EF4-FFF2-40B4-BE49-F238E27FC236}">
                <a16:creationId xmlns:a16="http://schemas.microsoft.com/office/drawing/2014/main" id="{6948A253-C337-214C-BF50-8021A9E95724}"/>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4" name="Нижний колонтитул 3">
            <a:extLst>
              <a:ext uri="{FF2B5EF4-FFF2-40B4-BE49-F238E27FC236}">
                <a16:creationId xmlns:a16="http://schemas.microsoft.com/office/drawing/2014/main" id="{95FBE26C-EA67-2A09-6A9E-1DA2764BEED8}"/>
              </a:ext>
            </a:extLst>
          </p:cNvPr>
          <p:cNvSpPr>
            <a:spLocks noGrp="1"/>
          </p:cNvSpPr>
          <p:nvPr>
            <p:ph type="ftr" sz="quarter" idx="11"/>
          </p:nvPr>
        </p:nvSpPr>
        <p:spPr/>
        <p:txBody>
          <a:bodyPr/>
          <a:lstStyle/>
          <a:p>
            <a:endParaRPr lang="x-none"/>
          </a:p>
        </p:txBody>
      </p:sp>
      <p:sp>
        <p:nvSpPr>
          <p:cNvPr id="5" name="Номер слайда 4">
            <a:extLst>
              <a:ext uri="{FF2B5EF4-FFF2-40B4-BE49-F238E27FC236}">
                <a16:creationId xmlns:a16="http://schemas.microsoft.com/office/drawing/2014/main" id="{05093783-F465-C24F-1786-C22AA2AF672D}"/>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2272084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329F189-949F-5C7D-E338-D7CF44123DEB}"/>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3" name="Нижний колонтитул 2">
            <a:extLst>
              <a:ext uri="{FF2B5EF4-FFF2-40B4-BE49-F238E27FC236}">
                <a16:creationId xmlns:a16="http://schemas.microsoft.com/office/drawing/2014/main" id="{EB0B5CD4-2EE2-A0D6-EE6C-ED17B1086221}"/>
              </a:ext>
            </a:extLst>
          </p:cNvPr>
          <p:cNvSpPr>
            <a:spLocks noGrp="1"/>
          </p:cNvSpPr>
          <p:nvPr>
            <p:ph type="ftr" sz="quarter" idx="11"/>
          </p:nvPr>
        </p:nvSpPr>
        <p:spPr/>
        <p:txBody>
          <a:bodyPr/>
          <a:lstStyle/>
          <a:p>
            <a:endParaRPr lang="x-none"/>
          </a:p>
        </p:txBody>
      </p:sp>
      <p:sp>
        <p:nvSpPr>
          <p:cNvPr id="4" name="Номер слайда 3">
            <a:extLst>
              <a:ext uri="{FF2B5EF4-FFF2-40B4-BE49-F238E27FC236}">
                <a16:creationId xmlns:a16="http://schemas.microsoft.com/office/drawing/2014/main" id="{EB246DAC-487B-139E-2F4E-EF9835CDB112}"/>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3637659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CE1005-2B45-BC96-64D4-C5135D5AC4C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16:creationId xmlns:a16="http://schemas.microsoft.com/office/drawing/2014/main" id="{89B64DB8-2253-751F-68A6-0A77123CC1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16:creationId xmlns:a16="http://schemas.microsoft.com/office/drawing/2014/main" id="{185930CE-8859-7BD6-5C78-F7A4878607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F129E6D-DC8E-A7E8-6B7D-636E8CC964AE}"/>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6" name="Нижний колонтитул 5">
            <a:extLst>
              <a:ext uri="{FF2B5EF4-FFF2-40B4-BE49-F238E27FC236}">
                <a16:creationId xmlns:a16="http://schemas.microsoft.com/office/drawing/2014/main" id="{6235EC19-2FDD-CD3F-245C-CA9B42D2294C}"/>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282F966B-CD60-F17A-96E9-64283BBBFDAD}"/>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2712110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A19EA6-7792-12C4-3641-EF3EB506EF3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16:creationId xmlns:a16="http://schemas.microsoft.com/office/drawing/2014/main" id="{C7E10098-5675-12BB-FFEE-20E25582E5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a:extLst>
              <a:ext uri="{FF2B5EF4-FFF2-40B4-BE49-F238E27FC236}">
                <a16:creationId xmlns:a16="http://schemas.microsoft.com/office/drawing/2014/main" id="{18C4FAD9-F7EB-AE6A-EB44-763A50CE919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1C0B8-A64E-4C39-6EA2-8134EEA18462}"/>
              </a:ext>
            </a:extLst>
          </p:cNvPr>
          <p:cNvSpPr>
            <a:spLocks noGrp="1"/>
          </p:cNvSpPr>
          <p:nvPr>
            <p:ph type="dt" sz="half" idx="10"/>
          </p:nvPr>
        </p:nvSpPr>
        <p:spPr/>
        <p:txBody>
          <a:bodyPr/>
          <a:lstStyle/>
          <a:p>
            <a:fld id="{B7E23517-AB96-4266-BA65-4E553C587F9E}" type="datetimeFigureOut">
              <a:rPr lang="x-none" smtClean="0"/>
              <a:t>10.07.2026</a:t>
            </a:fld>
            <a:endParaRPr lang="x-none"/>
          </a:p>
        </p:txBody>
      </p:sp>
      <p:sp>
        <p:nvSpPr>
          <p:cNvPr id="6" name="Нижний колонтитул 5">
            <a:extLst>
              <a:ext uri="{FF2B5EF4-FFF2-40B4-BE49-F238E27FC236}">
                <a16:creationId xmlns:a16="http://schemas.microsoft.com/office/drawing/2014/main" id="{3BFADE82-9105-CA1D-FF2B-9E9BC0F34187}"/>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C8AB82C7-8E76-2294-8038-33DC81F512EF}"/>
              </a:ext>
            </a:extLst>
          </p:cNvPr>
          <p:cNvSpPr>
            <a:spLocks noGrp="1"/>
          </p:cNvSpPr>
          <p:nvPr>
            <p:ph type="sldNum" sz="quarter" idx="12"/>
          </p:nvPr>
        </p:nvSpPr>
        <p:spPr/>
        <p:txBody>
          <a:bodyPr/>
          <a:lstStyle/>
          <a:p>
            <a:fld id="{30035AB1-F7A4-420D-A55D-1A2B71D9ECD3}" type="slidenum">
              <a:rPr lang="x-none" smtClean="0"/>
              <a:t>‹#›</a:t>
            </a:fld>
            <a:endParaRPr lang="x-none"/>
          </a:p>
        </p:txBody>
      </p:sp>
    </p:spTree>
    <p:extLst>
      <p:ext uri="{BB962C8B-B14F-4D97-AF65-F5344CB8AC3E}">
        <p14:creationId xmlns:p14="http://schemas.microsoft.com/office/powerpoint/2010/main" val="1272566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0F15CC-A12B-2E0E-03EE-E416FEB178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x-none"/>
          </a:p>
        </p:txBody>
      </p:sp>
      <p:sp>
        <p:nvSpPr>
          <p:cNvPr id="3" name="Текст 2">
            <a:extLst>
              <a:ext uri="{FF2B5EF4-FFF2-40B4-BE49-F238E27FC236}">
                <a16:creationId xmlns:a16="http://schemas.microsoft.com/office/drawing/2014/main" id="{77C0800D-5847-39EB-CC21-DE9039074F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048914BF-F66B-F7DF-63EB-70B7B357EE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E23517-AB96-4266-BA65-4E553C587F9E}" type="datetimeFigureOut">
              <a:rPr lang="x-none" smtClean="0"/>
              <a:t>10.07.2026</a:t>
            </a:fld>
            <a:endParaRPr lang="x-none"/>
          </a:p>
        </p:txBody>
      </p:sp>
      <p:sp>
        <p:nvSpPr>
          <p:cNvPr id="5" name="Нижний колонтитул 4">
            <a:extLst>
              <a:ext uri="{FF2B5EF4-FFF2-40B4-BE49-F238E27FC236}">
                <a16:creationId xmlns:a16="http://schemas.microsoft.com/office/drawing/2014/main" id="{BD84D321-A081-4869-9243-1FC12C894C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Номер слайда 5">
            <a:extLst>
              <a:ext uri="{FF2B5EF4-FFF2-40B4-BE49-F238E27FC236}">
                <a16:creationId xmlns:a16="http://schemas.microsoft.com/office/drawing/2014/main" id="{851660D8-0C56-F447-CA7F-0D6D0B6D63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035AB1-F7A4-420D-A55D-1A2B71D9ECD3}" type="slidenum">
              <a:rPr lang="x-none" smtClean="0"/>
              <a:t>‹#›</a:t>
            </a:fld>
            <a:endParaRPr lang="x-none"/>
          </a:p>
        </p:txBody>
      </p:sp>
    </p:spTree>
    <p:extLst>
      <p:ext uri="{BB962C8B-B14F-4D97-AF65-F5344CB8AC3E}">
        <p14:creationId xmlns:p14="http://schemas.microsoft.com/office/powerpoint/2010/main" val="111020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37.jpeg"/><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12"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41.jpeg"/><Relationship Id="rId11" Type="http://schemas.openxmlformats.org/officeDocument/2006/relationships/image" Target="../media/image46.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s>
</file>

<file path=ppt/slides/_rels/slide23.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12.png"/><Relationship Id="rId4" Type="http://schemas.openxmlformats.org/officeDocument/2006/relationships/image" Target="../media/image48.jpeg"/><Relationship Id="rId9" Type="http://schemas.openxmlformats.org/officeDocument/2006/relationships/image" Target="../media/image53.jpeg"/></Relationships>
</file>

<file path=ppt/slides/_rels/slide2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55.jpeg"/></Relationships>
</file>

<file path=ppt/slides/_rels/slide25.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6.jpeg"/><Relationship Id="rId7" Type="http://schemas.openxmlformats.org/officeDocument/2006/relationships/image" Target="../media/image60.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59.jp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12.png"/></Relationships>
</file>

<file path=ppt/slides/_rels/slide26.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65.jpeg"/><Relationship Id="rId11" Type="http://schemas.openxmlformats.org/officeDocument/2006/relationships/image" Target="../media/image12.png"/><Relationship Id="rId5" Type="http://schemas.openxmlformats.org/officeDocument/2006/relationships/image" Target="../media/image64.jpeg"/><Relationship Id="rId10" Type="http://schemas.openxmlformats.org/officeDocument/2006/relationships/image" Target="../media/image69.jpeg"/><Relationship Id="rId4" Type="http://schemas.openxmlformats.org/officeDocument/2006/relationships/image" Target="../media/image63.jpeg"/><Relationship Id="rId9" Type="http://schemas.openxmlformats.org/officeDocument/2006/relationships/image" Target="../media/image68.jpeg"/></Relationships>
</file>

<file path=ppt/slides/_rels/slide27.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70.jpeg"/><Relationship Id="rId7" Type="http://schemas.openxmlformats.org/officeDocument/2006/relationships/image" Target="../media/image74.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73.jpeg"/><Relationship Id="rId5" Type="http://schemas.openxmlformats.org/officeDocument/2006/relationships/image" Target="../media/image72.jpeg"/><Relationship Id="rId10" Type="http://schemas.openxmlformats.org/officeDocument/2006/relationships/image" Target="../media/image12.png"/><Relationship Id="rId4" Type="http://schemas.openxmlformats.org/officeDocument/2006/relationships/image" Target="../media/image71.jpeg"/><Relationship Id="rId9" Type="http://schemas.openxmlformats.org/officeDocument/2006/relationships/image" Target="../media/image76.jpeg"/></Relationships>
</file>

<file path=ppt/slides/_rels/slide28.xml.rels><?xml version="1.0" encoding="UTF-8" standalone="yes"?>
<Relationships xmlns="http://schemas.openxmlformats.org/package/2006/relationships"><Relationship Id="rId8" Type="http://schemas.openxmlformats.org/officeDocument/2006/relationships/image" Target="../media/image82.jpeg"/><Relationship Id="rId3" Type="http://schemas.openxmlformats.org/officeDocument/2006/relationships/image" Target="../media/image77.jpeg"/><Relationship Id="rId7" Type="http://schemas.openxmlformats.org/officeDocument/2006/relationships/image" Target="../media/image81.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80.jpeg"/><Relationship Id="rId11" Type="http://schemas.openxmlformats.org/officeDocument/2006/relationships/image" Target="../media/image12.png"/><Relationship Id="rId5" Type="http://schemas.openxmlformats.org/officeDocument/2006/relationships/image" Target="../media/image79.jpeg"/><Relationship Id="rId10" Type="http://schemas.openxmlformats.org/officeDocument/2006/relationships/image" Target="../media/image84.jpeg"/><Relationship Id="rId4" Type="http://schemas.openxmlformats.org/officeDocument/2006/relationships/image" Target="../media/image78.jpeg"/><Relationship Id="rId9" Type="http://schemas.openxmlformats.org/officeDocument/2006/relationships/image" Target="../media/image83.jpeg"/></Relationships>
</file>

<file path=ppt/slides/_rels/slide29.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85.jpeg"/><Relationship Id="rId7" Type="http://schemas.openxmlformats.org/officeDocument/2006/relationships/image" Target="../media/image89.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93.jpeg"/><Relationship Id="rId4" Type="http://schemas.openxmlformats.org/officeDocument/2006/relationships/image" Target="../media/image92.jpeg"/></Relationships>
</file>

<file path=ppt/slides/_rels/slide31.xml.rels><?xml version="1.0" encoding="UTF-8" standalone="yes"?>
<Relationships xmlns="http://schemas.openxmlformats.org/package/2006/relationships"><Relationship Id="rId8" Type="http://schemas.openxmlformats.org/officeDocument/2006/relationships/image" Target="../media/image99.jpeg"/><Relationship Id="rId3" Type="http://schemas.openxmlformats.org/officeDocument/2006/relationships/image" Target="../media/image94.jpeg"/><Relationship Id="rId7" Type="http://schemas.openxmlformats.org/officeDocument/2006/relationships/image" Target="../media/image98.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 Id="rId9" Type="http://schemas.openxmlformats.org/officeDocument/2006/relationships/image" Target="../media/image100.jpeg"/></Relationships>
</file>

<file path=ppt/slides/_rels/slide32.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1.jpeg"/><Relationship Id="rId7" Type="http://schemas.openxmlformats.org/officeDocument/2006/relationships/image" Target="../media/image105.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s>
</file>

<file path=ppt/slides/_rels/slide33.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107.jpeg"/><Relationship Id="rId7" Type="http://schemas.openxmlformats.org/officeDocument/2006/relationships/image" Target="../media/image111.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 Id="rId9" Type="http://schemas.openxmlformats.org/officeDocument/2006/relationships/image" Target="../media/image113.jpeg"/></Relationships>
</file>

<file path=ppt/slides/_rels/slide34.xml.rels><?xml version="1.0" encoding="UTF-8" standalone="yes"?>
<Relationships xmlns="http://schemas.openxmlformats.org/package/2006/relationships"><Relationship Id="rId8" Type="http://schemas.openxmlformats.org/officeDocument/2006/relationships/image" Target="../media/image119.jpeg"/><Relationship Id="rId3" Type="http://schemas.openxmlformats.org/officeDocument/2006/relationships/image" Target="../media/image114.jpeg"/><Relationship Id="rId7" Type="http://schemas.openxmlformats.org/officeDocument/2006/relationships/image" Target="../media/image118.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17.jpeg"/><Relationship Id="rId5" Type="http://schemas.openxmlformats.org/officeDocument/2006/relationships/image" Target="../media/image116.jpeg"/><Relationship Id="rId4" Type="http://schemas.openxmlformats.org/officeDocument/2006/relationships/image" Target="../media/image115.png"/></Relationships>
</file>

<file path=ppt/slides/_rels/slide35.xml.rels><?xml version="1.0" encoding="UTF-8" standalone="yes"?>
<Relationships xmlns="http://schemas.openxmlformats.org/package/2006/relationships"><Relationship Id="rId8" Type="http://schemas.openxmlformats.org/officeDocument/2006/relationships/image" Target="../media/image124.jpeg"/><Relationship Id="rId3" Type="http://schemas.openxmlformats.org/officeDocument/2006/relationships/image" Target="../media/image120.jpeg"/><Relationship Id="rId7" Type="http://schemas.openxmlformats.org/officeDocument/2006/relationships/image" Target="../media/image123.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22.jpeg"/><Relationship Id="rId5" Type="http://schemas.microsoft.com/office/2007/relationships/hdphoto" Target="../media/hdphoto1.wdp"/><Relationship Id="rId4" Type="http://schemas.openxmlformats.org/officeDocument/2006/relationships/image" Target="../media/image121.png"/></Relationships>
</file>

<file path=ppt/slides/_rels/slide36.xml.rels><?xml version="1.0" encoding="UTF-8" standalone="yes"?>
<Relationships xmlns="http://schemas.openxmlformats.org/package/2006/relationships"><Relationship Id="rId3" Type="http://schemas.openxmlformats.org/officeDocument/2006/relationships/image" Target="../media/image125.jpeg"/><Relationship Id="rId7" Type="http://schemas.openxmlformats.org/officeDocument/2006/relationships/image" Target="../media/image12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jpeg"/></Relationships>
</file>

<file path=ppt/slides/_rels/slide37.xml.rels><?xml version="1.0" encoding="UTF-8" standalone="yes"?>
<Relationships xmlns="http://schemas.openxmlformats.org/package/2006/relationships"><Relationship Id="rId8" Type="http://schemas.openxmlformats.org/officeDocument/2006/relationships/image" Target="../media/image135.jpeg"/><Relationship Id="rId3" Type="http://schemas.openxmlformats.org/officeDocument/2006/relationships/image" Target="../media/image130.jpeg"/><Relationship Id="rId7" Type="http://schemas.openxmlformats.org/officeDocument/2006/relationships/image" Target="../media/image134.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33.jpeg"/><Relationship Id="rId5" Type="http://schemas.openxmlformats.org/officeDocument/2006/relationships/image" Target="../media/image132.jpeg"/><Relationship Id="rId4" Type="http://schemas.openxmlformats.org/officeDocument/2006/relationships/image" Target="../media/image131.jpeg"/></Relationships>
</file>

<file path=ppt/slides/_rels/slide38.xml.rels><?xml version="1.0" encoding="UTF-8" standalone="yes"?>
<Relationships xmlns="http://schemas.openxmlformats.org/package/2006/relationships"><Relationship Id="rId8" Type="http://schemas.openxmlformats.org/officeDocument/2006/relationships/image" Target="../media/image142.jpeg"/><Relationship Id="rId3" Type="http://schemas.openxmlformats.org/officeDocument/2006/relationships/image" Target="../media/image137.jpeg"/><Relationship Id="rId7" Type="http://schemas.openxmlformats.org/officeDocument/2006/relationships/image" Target="../media/image141.jpeg"/><Relationship Id="rId2"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image" Target="../media/image138.jpeg"/><Relationship Id="rId9" Type="http://schemas.openxmlformats.org/officeDocument/2006/relationships/image" Target="../media/image143.jpeg"/></Relationships>
</file>

<file path=ppt/slides/_rels/slide39.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144.jpeg"/><Relationship Id="rId7" Type="http://schemas.openxmlformats.org/officeDocument/2006/relationships/image" Target="../media/image82.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81.jpeg"/><Relationship Id="rId5" Type="http://schemas.openxmlformats.org/officeDocument/2006/relationships/image" Target="../media/image146.jpeg"/><Relationship Id="rId4" Type="http://schemas.openxmlformats.org/officeDocument/2006/relationships/image" Target="../media/image145.jpeg"/><Relationship Id="rId9" Type="http://schemas.openxmlformats.org/officeDocument/2006/relationships/image" Target="../media/image8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7.jpeg"/><Relationship Id="rId7" Type="http://schemas.openxmlformats.org/officeDocument/2006/relationships/image" Target="../media/image151.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0.jpeg"/><Relationship Id="rId5" Type="http://schemas.openxmlformats.org/officeDocument/2006/relationships/image" Target="../media/image149.jpeg"/><Relationship Id="rId4" Type="http://schemas.openxmlformats.org/officeDocument/2006/relationships/image" Target="../media/image148.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40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50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0BF1D0-D113-9368-92B7-839739EC5228}"/>
              </a:ext>
            </a:extLst>
          </p:cNvPr>
          <p:cNvSpPr>
            <a:spLocks noGrp="1"/>
          </p:cNvSpPr>
          <p:nvPr>
            <p:ph type="title"/>
          </p:nvPr>
        </p:nvSpPr>
        <p:spPr>
          <a:xfrm>
            <a:off x="546100" y="400513"/>
            <a:ext cx="10871200" cy="574675"/>
          </a:xfrm>
        </p:spPr>
        <p:txBody>
          <a:bodyPr>
            <a:noAutofit/>
          </a:bodyPr>
          <a:lstStyle/>
          <a:p>
            <a:pPr algn="ctr"/>
            <a:r>
              <a:rPr lang="kk-KZ" sz="5400" b="1" dirty="0">
                <a:solidFill>
                  <a:srgbClr val="00B050"/>
                </a:solidFill>
                <a:latin typeface="Tahoma" panose="020B0604030504040204" pitchFamily="34" charset="0"/>
                <a:ea typeface="Tahoma" panose="020B0604030504040204" pitchFamily="34" charset="0"/>
                <a:cs typeface="Tahoma" panose="020B0604030504040204" pitchFamily="34" charset="0"/>
              </a:rPr>
              <a:t>БІЛІМ БЕРУДЕГІ ТРЕНДТЕР</a:t>
            </a:r>
            <a:endParaRPr lang="ru-RU" sz="54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pic>
        <p:nvPicPr>
          <p:cNvPr id="9" name="Объект 8">
            <a:extLst>
              <a:ext uri="{FF2B5EF4-FFF2-40B4-BE49-F238E27FC236}">
                <a16:creationId xmlns:a16="http://schemas.microsoft.com/office/drawing/2014/main" id="{EEA6318A-063E-9BBF-57B8-C87EAC02A895}"/>
              </a:ext>
            </a:extLst>
          </p:cNvPr>
          <p:cNvPicPr>
            <a:picLocks noGrp="1" noChangeAspect="1"/>
          </p:cNvPicPr>
          <p:nvPr>
            <p:ph idx="1"/>
          </p:nvPr>
        </p:nvPicPr>
        <p:blipFill>
          <a:blip r:embed="rId2"/>
          <a:stretch>
            <a:fillRect/>
          </a:stretch>
        </p:blipFill>
        <p:spPr>
          <a:xfrm>
            <a:off x="1727200" y="1346008"/>
            <a:ext cx="8916450" cy="5210367"/>
          </a:xfrm>
          <a:prstGeom prst="ellipse">
            <a:avLst/>
          </a:prstGeom>
          <a:ln>
            <a:noFill/>
          </a:ln>
          <a:effectLst>
            <a:softEdge rad="112500"/>
          </a:effectLst>
        </p:spPr>
      </p:pic>
    </p:spTree>
    <p:extLst>
      <p:ext uri="{BB962C8B-B14F-4D97-AF65-F5344CB8AC3E}">
        <p14:creationId xmlns:p14="http://schemas.microsoft.com/office/powerpoint/2010/main" val="3796462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111712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C3AF11D2-1EE5-223C-EA00-CFCBEB4487BD}"/>
              </a:ext>
            </a:extLst>
          </p:cNvPr>
          <p:cNvSpPr>
            <a:spLocks noGrp="1"/>
          </p:cNvSpPr>
          <p:nvPr>
            <p:ph type="ctrTitle"/>
          </p:nvPr>
        </p:nvSpPr>
        <p:spPr>
          <a:xfrm>
            <a:off x="844062" y="1"/>
            <a:ext cx="11347938" cy="1117126"/>
          </a:xfrm>
        </p:spPr>
        <p:txBody>
          <a:bodyPr vert="horz" lIns="0" tIns="0" rIns="0" bIns="0" rtlCol="0" anchor="b">
            <a:noAutofit/>
          </a:bodyPr>
          <a:lstStyle/>
          <a:p>
            <a:pPr algn="l">
              <a:lnSpc>
                <a:spcPct val="90000"/>
              </a:lnSpc>
            </a:pPr>
            <a:br>
              <a:rPr lang="kk-KZ" sz="2800" b="1" spc="700" dirty="0">
                <a:solidFill>
                  <a:schemeClr val="bg1"/>
                </a:solidFill>
                <a:latin typeface="Tahoma" panose="020B0604030504040204" pitchFamily="34" charset="0"/>
                <a:ea typeface="Tahoma" panose="020B0604030504040204" pitchFamily="34" charset="0"/>
                <a:cs typeface="Tahoma" panose="020B0604030504040204" pitchFamily="34" charset="0"/>
              </a:rPr>
            </a:br>
            <a:br>
              <a:rPr lang="kk-KZ" sz="2800" b="1" spc="700" dirty="0">
                <a:solidFill>
                  <a:schemeClr val="bg1"/>
                </a:solidFill>
                <a:latin typeface="Tahoma" panose="020B0604030504040204" pitchFamily="34" charset="0"/>
                <a:ea typeface="Tahoma" panose="020B0604030504040204" pitchFamily="34" charset="0"/>
                <a:cs typeface="Tahoma" panose="020B0604030504040204" pitchFamily="34" charset="0"/>
              </a:rPr>
            </a:br>
            <a:r>
              <a:rPr lang="kk-KZ" sz="2800" b="1" spc="700" dirty="0">
                <a:solidFill>
                  <a:schemeClr val="bg1"/>
                </a:solidFill>
                <a:latin typeface="Tahoma" panose="020B0604030504040204" pitchFamily="34" charset="0"/>
                <a:ea typeface="Tahoma" panose="020B0604030504040204" pitchFamily="34" charset="0"/>
                <a:cs typeface="Tahoma" panose="020B0604030504040204" pitchFamily="34" charset="0"/>
              </a:rPr>
              <a:t>Үш өлшемді оқыту </a:t>
            </a:r>
            <a:r>
              <a:rPr lang="en-US" sz="2800" b="1" spc="700" dirty="0">
                <a:solidFill>
                  <a:schemeClr val="bg1"/>
                </a:solidFill>
                <a:latin typeface="Tahoma" panose="020B0604030504040204" pitchFamily="34" charset="0"/>
                <a:ea typeface="Tahoma" panose="020B0604030504040204" pitchFamily="34" charset="0"/>
                <a:cs typeface="Tahoma" panose="020B0604030504040204" pitchFamily="34" charset="0"/>
              </a:rPr>
              <a:t>meeting The Next Generation Science Standards</a:t>
            </a:r>
            <a:r>
              <a:rPr lang="ru-RU" sz="2800" b="1" spc="700" dirty="0">
                <a:solidFill>
                  <a:schemeClr val="bg1"/>
                </a:solidFill>
                <a:latin typeface="Tahoma" panose="020B0604030504040204" pitchFamily="34" charset="0"/>
                <a:ea typeface="Tahoma" panose="020B0604030504040204" pitchFamily="34" charset="0"/>
                <a:cs typeface="Tahoma" panose="020B0604030504040204" pitchFamily="34" charset="0"/>
              </a:rPr>
              <a:t> (</a:t>
            </a:r>
            <a:r>
              <a:rPr lang="en-US" sz="2800" b="1" spc="700" dirty="0">
                <a:solidFill>
                  <a:schemeClr val="bg1"/>
                </a:solidFill>
                <a:latin typeface="Tahoma" panose="020B0604030504040204" pitchFamily="34" charset="0"/>
                <a:ea typeface="Tahoma" panose="020B0604030504040204" pitchFamily="34" charset="0"/>
                <a:cs typeface="Tahoma" panose="020B0604030504040204" pitchFamily="34" charset="0"/>
              </a:rPr>
              <a:t>NGSS</a:t>
            </a:r>
            <a:r>
              <a:rPr lang="ru-RU" sz="2800" b="1" spc="700" dirty="0">
                <a:solidFill>
                  <a:schemeClr val="bg1"/>
                </a:solidFill>
                <a:latin typeface="Tahoma" panose="020B0604030504040204" pitchFamily="34" charset="0"/>
                <a:ea typeface="Tahoma" panose="020B0604030504040204" pitchFamily="34" charset="0"/>
                <a:cs typeface="Tahoma" panose="020B0604030504040204" pitchFamily="34" charset="0"/>
              </a:rPr>
              <a:t>)</a:t>
            </a:r>
            <a:endParaRPr lang="en-US" sz="2800" b="1" spc="7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3" name="Рисунок 2"/>
          <p:cNvPicPr>
            <a:picLocks noChangeAspect="1"/>
          </p:cNvPicPr>
          <p:nvPr/>
        </p:nvPicPr>
        <p:blipFill>
          <a:blip r:embed="rId2"/>
          <a:stretch>
            <a:fillRect/>
          </a:stretch>
        </p:blipFill>
        <p:spPr>
          <a:xfrm>
            <a:off x="-363331" y="1569271"/>
            <a:ext cx="5236483" cy="5360570"/>
          </a:xfrm>
          <a:prstGeom prst="rect">
            <a:avLst/>
          </a:prstGeom>
        </p:spPr>
      </p:pic>
      <p:sp>
        <p:nvSpPr>
          <p:cNvPr id="6" name="Прямоугольник 5"/>
          <p:cNvSpPr/>
          <p:nvPr/>
        </p:nvSpPr>
        <p:spPr>
          <a:xfrm>
            <a:off x="5298176" y="1289168"/>
            <a:ext cx="6096000" cy="461665"/>
          </a:xfrm>
          <a:prstGeom prst="rect">
            <a:avLst/>
          </a:prstGeom>
        </p:spPr>
        <p:txBody>
          <a:bodyPr wrap="square">
            <a:spAutoFit/>
          </a:bodyPr>
          <a:lstStyle/>
          <a:p>
            <a:r>
              <a:rPr lang="ru-RU" sz="2400" b="1" dirty="0">
                <a:solidFill>
                  <a:srgbClr val="333333"/>
                </a:solidFill>
                <a:latin typeface="Helvetica Neue"/>
              </a:rPr>
              <a:t>ТҰЖЫРЫМДАМАЛАР АРҚЫЛЫ </a:t>
            </a:r>
            <a:r>
              <a:rPr lang="ru-RU" sz="2400" b="1" dirty="0"/>
              <a:t> </a:t>
            </a:r>
          </a:p>
        </p:txBody>
      </p:sp>
      <p:sp>
        <p:nvSpPr>
          <p:cNvPr id="7" name="Прямоугольник 6"/>
          <p:cNvSpPr/>
          <p:nvPr/>
        </p:nvSpPr>
        <p:spPr>
          <a:xfrm>
            <a:off x="5298176" y="3056163"/>
            <a:ext cx="5670976" cy="461665"/>
          </a:xfrm>
          <a:prstGeom prst="rect">
            <a:avLst/>
          </a:prstGeom>
        </p:spPr>
        <p:txBody>
          <a:bodyPr wrap="none">
            <a:spAutoFit/>
          </a:bodyPr>
          <a:lstStyle/>
          <a:p>
            <a:r>
              <a:rPr lang="ru-RU" sz="2400" b="1" dirty="0"/>
              <a:t>ҒЫЛЫМИ ЖӘНЕ ИНЖЕНЕРЛІК ПРАКТИКА</a:t>
            </a:r>
          </a:p>
        </p:txBody>
      </p:sp>
      <p:sp>
        <p:nvSpPr>
          <p:cNvPr id="8" name="Прямоугольник 7"/>
          <p:cNvSpPr/>
          <p:nvPr/>
        </p:nvSpPr>
        <p:spPr>
          <a:xfrm>
            <a:off x="5464430" y="4813916"/>
            <a:ext cx="3599190" cy="461665"/>
          </a:xfrm>
          <a:prstGeom prst="rect">
            <a:avLst/>
          </a:prstGeom>
        </p:spPr>
        <p:txBody>
          <a:bodyPr wrap="none">
            <a:spAutoFit/>
          </a:bodyPr>
          <a:lstStyle/>
          <a:p>
            <a:r>
              <a:rPr lang="ru-RU" sz="2400" b="1" dirty="0"/>
              <a:t>НЕГІЗГІ ПӘНДІК ИДЕЯЛАР</a:t>
            </a:r>
          </a:p>
        </p:txBody>
      </p:sp>
      <p:sp>
        <p:nvSpPr>
          <p:cNvPr id="9" name="Прямоугольник 8"/>
          <p:cNvSpPr/>
          <p:nvPr/>
        </p:nvSpPr>
        <p:spPr>
          <a:xfrm>
            <a:off x="5281612" y="1671157"/>
            <a:ext cx="6096000" cy="1200329"/>
          </a:xfrm>
          <a:prstGeom prst="rect">
            <a:avLst/>
          </a:prstGeom>
        </p:spPr>
        <p:txBody>
          <a:bodyPr>
            <a:spAutoFit/>
          </a:bodyPr>
          <a:lstStyle/>
          <a:p>
            <a:r>
              <a:rPr lang="ru-RU" dirty="0" err="1">
                <a:solidFill>
                  <a:srgbClr val="333333"/>
                </a:solidFill>
                <a:latin typeface="Helvetica Neue"/>
              </a:rPr>
              <a:t>Тұжырымдамалар</a:t>
            </a:r>
            <a:r>
              <a:rPr lang="ru-RU" dirty="0">
                <a:solidFill>
                  <a:srgbClr val="333333"/>
                </a:solidFill>
                <a:latin typeface="Helvetica Neue"/>
              </a:rPr>
              <a:t> </a:t>
            </a:r>
            <a:r>
              <a:rPr lang="ru-RU" dirty="0" err="1">
                <a:solidFill>
                  <a:srgbClr val="333333"/>
                </a:solidFill>
                <a:latin typeface="Helvetica Neue"/>
              </a:rPr>
              <a:t>оқушыларға</a:t>
            </a:r>
            <a:r>
              <a:rPr lang="ru-RU" dirty="0">
                <a:solidFill>
                  <a:srgbClr val="333333"/>
                </a:solidFill>
                <a:latin typeface="Helvetica Neue"/>
              </a:rPr>
              <a:t> физика, </a:t>
            </a:r>
            <a:r>
              <a:rPr lang="ru-RU" dirty="0" err="1">
                <a:solidFill>
                  <a:srgbClr val="333333"/>
                </a:solidFill>
                <a:latin typeface="Helvetica Neue"/>
              </a:rPr>
              <a:t>өмір</a:t>
            </a:r>
            <a:r>
              <a:rPr lang="ru-RU" dirty="0">
                <a:solidFill>
                  <a:srgbClr val="333333"/>
                </a:solidFill>
                <a:latin typeface="Helvetica Neue"/>
              </a:rPr>
              <a:t> </a:t>
            </a:r>
            <a:r>
              <a:rPr lang="ru-RU" dirty="0" err="1">
                <a:solidFill>
                  <a:srgbClr val="333333"/>
                </a:solidFill>
                <a:latin typeface="Helvetica Neue"/>
              </a:rPr>
              <a:t>туралы</a:t>
            </a:r>
            <a:r>
              <a:rPr lang="ru-RU" dirty="0">
                <a:solidFill>
                  <a:srgbClr val="333333"/>
                </a:solidFill>
                <a:latin typeface="Helvetica Neue"/>
              </a:rPr>
              <a:t> </a:t>
            </a:r>
            <a:r>
              <a:rPr lang="ru-RU" dirty="0" err="1">
                <a:solidFill>
                  <a:srgbClr val="333333"/>
                </a:solidFill>
                <a:latin typeface="Helvetica Neue"/>
              </a:rPr>
              <a:t>ғылымдар</a:t>
            </a:r>
            <a:r>
              <a:rPr lang="ru-RU" dirty="0">
                <a:solidFill>
                  <a:srgbClr val="333333"/>
                </a:solidFill>
                <a:latin typeface="Helvetica Neue"/>
              </a:rPr>
              <a:t>, </a:t>
            </a:r>
            <a:r>
              <a:rPr lang="ru-RU" dirty="0" err="1">
                <a:solidFill>
                  <a:srgbClr val="333333"/>
                </a:solidFill>
                <a:latin typeface="Helvetica Neue"/>
              </a:rPr>
              <a:t>жер</a:t>
            </a:r>
            <a:r>
              <a:rPr lang="ru-RU" dirty="0">
                <a:solidFill>
                  <a:srgbClr val="333333"/>
                </a:solidFill>
                <a:latin typeface="Helvetica Neue"/>
              </a:rPr>
              <a:t> </a:t>
            </a:r>
            <a:r>
              <a:rPr lang="ru-RU" dirty="0" err="1">
                <a:solidFill>
                  <a:srgbClr val="333333"/>
                </a:solidFill>
                <a:latin typeface="Helvetica Neue"/>
              </a:rPr>
              <a:t>және</a:t>
            </a:r>
            <a:r>
              <a:rPr lang="ru-RU" dirty="0">
                <a:solidFill>
                  <a:srgbClr val="333333"/>
                </a:solidFill>
                <a:latin typeface="Helvetica Neue"/>
              </a:rPr>
              <a:t> </a:t>
            </a:r>
            <a:r>
              <a:rPr lang="ru-RU" dirty="0" err="1">
                <a:solidFill>
                  <a:srgbClr val="333333"/>
                </a:solidFill>
                <a:latin typeface="Helvetica Neue"/>
              </a:rPr>
              <a:t>ғарыш</a:t>
            </a:r>
            <a:r>
              <a:rPr lang="ru-RU" dirty="0">
                <a:solidFill>
                  <a:srgbClr val="333333"/>
                </a:solidFill>
                <a:latin typeface="Helvetica Neue"/>
              </a:rPr>
              <a:t> </a:t>
            </a:r>
            <a:r>
              <a:rPr lang="ru-RU" dirty="0" err="1">
                <a:solidFill>
                  <a:srgbClr val="333333"/>
                </a:solidFill>
                <a:latin typeface="Helvetica Neue"/>
              </a:rPr>
              <a:t>ғылымдары</a:t>
            </a:r>
            <a:r>
              <a:rPr lang="ru-RU" dirty="0">
                <a:solidFill>
                  <a:srgbClr val="333333"/>
                </a:solidFill>
                <a:latin typeface="Helvetica Neue"/>
              </a:rPr>
              <a:t> </a:t>
            </a:r>
            <a:r>
              <a:rPr lang="ru-RU" dirty="0" err="1">
                <a:solidFill>
                  <a:srgbClr val="333333"/>
                </a:solidFill>
                <a:latin typeface="Helvetica Neue"/>
              </a:rPr>
              <a:t>және</a:t>
            </a:r>
            <a:r>
              <a:rPr lang="ru-RU" dirty="0">
                <a:solidFill>
                  <a:srgbClr val="333333"/>
                </a:solidFill>
                <a:latin typeface="Helvetica Neue"/>
              </a:rPr>
              <a:t> </a:t>
            </a:r>
            <a:r>
              <a:rPr lang="ru-RU" dirty="0" err="1">
                <a:solidFill>
                  <a:srgbClr val="333333"/>
                </a:solidFill>
                <a:latin typeface="Helvetica Neue"/>
              </a:rPr>
              <a:t>инженерлік</a:t>
            </a:r>
            <a:r>
              <a:rPr lang="ru-RU" dirty="0">
                <a:solidFill>
                  <a:srgbClr val="333333"/>
                </a:solidFill>
                <a:latin typeface="Helvetica Neue"/>
              </a:rPr>
              <a:t> инженерия </a:t>
            </a:r>
            <a:r>
              <a:rPr lang="ru-RU" dirty="0" err="1">
                <a:solidFill>
                  <a:srgbClr val="333333"/>
                </a:solidFill>
                <a:latin typeface="Helvetica Neue"/>
              </a:rPr>
              <a:t>сияқты</a:t>
            </a:r>
            <a:r>
              <a:rPr lang="ru-RU" dirty="0">
                <a:solidFill>
                  <a:srgbClr val="333333"/>
                </a:solidFill>
                <a:latin typeface="Helvetica Neue"/>
              </a:rPr>
              <a:t> </a:t>
            </a:r>
            <a:r>
              <a:rPr lang="ru-RU" dirty="0" err="1">
                <a:solidFill>
                  <a:srgbClr val="333333"/>
                </a:solidFill>
                <a:latin typeface="Helvetica Neue"/>
              </a:rPr>
              <a:t>төрт</a:t>
            </a:r>
            <a:r>
              <a:rPr lang="ru-RU" dirty="0">
                <a:solidFill>
                  <a:srgbClr val="333333"/>
                </a:solidFill>
                <a:latin typeface="Helvetica Neue"/>
              </a:rPr>
              <a:t> </a:t>
            </a:r>
            <a:r>
              <a:rPr lang="ru-RU" dirty="0" err="1">
                <a:solidFill>
                  <a:srgbClr val="333333"/>
                </a:solidFill>
                <a:latin typeface="Helvetica Neue"/>
              </a:rPr>
              <a:t>ғылым</a:t>
            </a:r>
            <a:r>
              <a:rPr lang="ru-RU" dirty="0">
                <a:solidFill>
                  <a:srgbClr val="333333"/>
                </a:solidFill>
                <a:latin typeface="Helvetica Neue"/>
              </a:rPr>
              <a:t> </a:t>
            </a:r>
            <a:r>
              <a:rPr lang="ru-RU" dirty="0" err="1">
                <a:solidFill>
                  <a:srgbClr val="333333"/>
                </a:solidFill>
                <a:latin typeface="Helvetica Neue"/>
              </a:rPr>
              <a:t>саласы</a:t>
            </a:r>
            <a:r>
              <a:rPr lang="ru-RU" dirty="0">
                <a:solidFill>
                  <a:srgbClr val="333333"/>
                </a:solidFill>
                <a:latin typeface="Helvetica Neue"/>
              </a:rPr>
              <a:t> </a:t>
            </a:r>
            <a:r>
              <a:rPr lang="ru-RU" dirty="0" err="1">
                <a:solidFill>
                  <a:srgbClr val="333333"/>
                </a:solidFill>
                <a:latin typeface="Helvetica Neue"/>
              </a:rPr>
              <a:t>арасындағы</a:t>
            </a:r>
            <a:r>
              <a:rPr lang="ru-RU" dirty="0">
                <a:solidFill>
                  <a:srgbClr val="333333"/>
                </a:solidFill>
                <a:latin typeface="Helvetica Neue"/>
              </a:rPr>
              <a:t> </a:t>
            </a:r>
            <a:r>
              <a:rPr lang="ru-RU" dirty="0" err="1">
                <a:solidFill>
                  <a:srgbClr val="333333"/>
                </a:solidFill>
                <a:latin typeface="Helvetica Neue"/>
              </a:rPr>
              <a:t>байланысты</a:t>
            </a:r>
            <a:r>
              <a:rPr lang="ru-RU" dirty="0">
                <a:solidFill>
                  <a:srgbClr val="333333"/>
                </a:solidFill>
                <a:latin typeface="Helvetica Neue"/>
              </a:rPr>
              <a:t> </a:t>
            </a:r>
            <a:r>
              <a:rPr lang="ru-RU" dirty="0" err="1">
                <a:solidFill>
                  <a:srgbClr val="333333"/>
                </a:solidFill>
                <a:latin typeface="Helvetica Neue"/>
              </a:rPr>
              <a:t>зерттеуге</a:t>
            </a:r>
            <a:r>
              <a:rPr lang="ru-RU" dirty="0">
                <a:solidFill>
                  <a:srgbClr val="333333"/>
                </a:solidFill>
                <a:latin typeface="Helvetica Neue"/>
              </a:rPr>
              <a:t> </a:t>
            </a:r>
            <a:r>
              <a:rPr lang="ru-RU" dirty="0" err="1">
                <a:solidFill>
                  <a:srgbClr val="333333"/>
                </a:solidFill>
                <a:latin typeface="Helvetica Neue"/>
              </a:rPr>
              <a:t>көмектеседі</a:t>
            </a:r>
            <a:r>
              <a:rPr lang="ru-RU" dirty="0">
                <a:solidFill>
                  <a:srgbClr val="333333"/>
                </a:solidFill>
                <a:latin typeface="Helvetica Neue"/>
              </a:rPr>
              <a:t>.</a:t>
            </a:r>
            <a:endParaRPr lang="ru-RU" dirty="0"/>
          </a:p>
        </p:txBody>
      </p:sp>
      <p:sp>
        <p:nvSpPr>
          <p:cNvPr id="10" name="Прямоугольник 9"/>
          <p:cNvSpPr/>
          <p:nvPr/>
        </p:nvSpPr>
        <p:spPr>
          <a:xfrm>
            <a:off x="5281612" y="3425517"/>
            <a:ext cx="6096000" cy="1200329"/>
          </a:xfrm>
          <a:prstGeom prst="rect">
            <a:avLst/>
          </a:prstGeom>
        </p:spPr>
        <p:txBody>
          <a:bodyPr>
            <a:spAutoFit/>
          </a:bodyPr>
          <a:lstStyle/>
          <a:p>
            <a:r>
              <a:rPr lang="ru-RU" dirty="0" err="1">
                <a:solidFill>
                  <a:srgbClr val="333333"/>
                </a:solidFill>
                <a:latin typeface="Helvetica Neue"/>
              </a:rPr>
              <a:t>Ғылыми</a:t>
            </a:r>
            <a:r>
              <a:rPr lang="ru-RU" dirty="0">
                <a:solidFill>
                  <a:srgbClr val="333333"/>
                </a:solidFill>
                <a:latin typeface="Helvetica Neue"/>
              </a:rPr>
              <a:t> </a:t>
            </a:r>
            <a:r>
              <a:rPr lang="ru-RU" dirty="0" err="1">
                <a:solidFill>
                  <a:srgbClr val="333333"/>
                </a:solidFill>
                <a:latin typeface="Helvetica Neue"/>
              </a:rPr>
              <a:t>және</a:t>
            </a:r>
            <a:r>
              <a:rPr lang="ru-RU" dirty="0">
                <a:solidFill>
                  <a:srgbClr val="333333"/>
                </a:solidFill>
                <a:latin typeface="Helvetica Neue"/>
              </a:rPr>
              <a:t> </a:t>
            </a:r>
            <a:r>
              <a:rPr lang="ru-RU" dirty="0" err="1">
                <a:solidFill>
                  <a:srgbClr val="333333"/>
                </a:solidFill>
                <a:latin typeface="Helvetica Neue"/>
              </a:rPr>
              <a:t>инженерлік</a:t>
            </a:r>
            <a:r>
              <a:rPr lang="ru-RU" dirty="0">
                <a:solidFill>
                  <a:srgbClr val="333333"/>
                </a:solidFill>
                <a:latin typeface="Helvetica Neue"/>
              </a:rPr>
              <a:t> </a:t>
            </a:r>
            <a:r>
              <a:rPr lang="ru-RU" dirty="0" err="1">
                <a:solidFill>
                  <a:srgbClr val="333333"/>
                </a:solidFill>
                <a:latin typeface="Helvetica Neue"/>
              </a:rPr>
              <a:t>тәжірибешілер</a:t>
            </a:r>
            <a:r>
              <a:rPr lang="ru-RU" dirty="0">
                <a:solidFill>
                  <a:srgbClr val="333333"/>
                </a:solidFill>
                <a:latin typeface="Helvetica Neue"/>
              </a:rPr>
              <a:t> </a:t>
            </a:r>
            <a:r>
              <a:rPr lang="ru-RU" dirty="0" err="1">
                <a:solidFill>
                  <a:srgbClr val="333333"/>
                </a:solidFill>
                <a:latin typeface="Helvetica Neue"/>
              </a:rPr>
              <a:t>ғалымдардың</a:t>
            </a:r>
            <a:r>
              <a:rPr lang="ru-RU" dirty="0">
                <a:solidFill>
                  <a:srgbClr val="333333"/>
                </a:solidFill>
                <a:latin typeface="Helvetica Neue"/>
              </a:rPr>
              <a:t> </a:t>
            </a:r>
            <a:r>
              <a:rPr lang="ru-RU" dirty="0" err="1">
                <a:solidFill>
                  <a:srgbClr val="333333"/>
                </a:solidFill>
                <a:latin typeface="Helvetica Neue"/>
              </a:rPr>
              <a:t>табиғат</a:t>
            </a:r>
            <a:r>
              <a:rPr lang="ru-RU" dirty="0">
                <a:solidFill>
                  <a:srgbClr val="333333"/>
                </a:solidFill>
                <a:latin typeface="Helvetica Neue"/>
              </a:rPr>
              <a:t> </a:t>
            </a:r>
            <a:r>
              <a:rPr lang="ru-RU" dirty="0" err="1">
                <a:solidFill>
                  <a:srgbClr val="333333"/>
                </a:solidFill>
                <a:latin typeface="Helvetica Neue"/>
              </a:rPr>
              <a:t>әлемін</a:t>
            </a:r>
            <a:r>
              <a:rPr lang="ru-RU" dirty="0">
                <a:solidFill>
                  <a:srgbClr val="333333"/>
                </a:solidFill>
                <a:latin typeface="Helvetica Neue"/>
              </a:rPr>
              <a:t> </a:t>
            </a:r>
            <a:r>
              <a:rPr lang="ru-RU" dirty="0" err="1">
                <a:solidFill>
                  <a:srgbClr val="333333"/>
                </a:solidFill>
                <a:latin typeface="Helvetica Neue"/>
              </a:rPr>
              <a:t>зерттеу</a:t>
            </a:r>
            <a:r>
              <a:rPr lang="ru-RU" dirty="0">
                <a:solidFill>
                  <a:srgbClr val="333333"/>
                </a:solidFill>
                <a:latin typeface="Helvetica Neue"/>
              </a:rPr>
              <a:t> </a:t>
            </a:r>
            <a:r>
              <a:rPr lang="ru-RU" dirty="0" err="1">
                <a:solidFill>
                  <a:srgbClr val="333333"/>
                </a:solidFill>
                <a:latin typeface="Helvetica Neue"/>
              </a:rPr>
              <a:t>үшін</a:t>
            </a:r>
            <a:r>
              <a:rPr lang="ru-RU" dirty="0">
                <a:solidFill>
                  <a:srgbClr val="333333"/>
                </a:solidFill>
                <a:latin typeface="Helvetica Neue"/>
              </a:rPr>
              <a:t> не </a:t>
            </a:r>
            <a:r>
              <a:rPr lang="ru-RU" dirty="0" err="1">
                <a:solidFill>
                  <a:srgbClr val="333333"/>
                </a:solidFill>
                <a:latin typeface="Helvetica Neue"/>
              </a:rPr>
              <a:t>істейтінін</a:t>
            </a:r>
            <a:r>
              <a:rPr lang="ru-RU" dirty="0">
                <a:solidFill>
                  <a:srgbClr val="333333"/>
                </a:solidFill>
                <a:latin typeface="Helvetica Neue"/>
              </a:rPr>
              <a:t> </a:t>
            </a:r>
            <a:r>
              <a:rPr lang="ru-RU" dirty="0" err="1">
                <a:solidFill>
                  <a:srgbClr val="333333"/>
                </a:solidFill>
                <a:latin typeface="Helvetica Neue"/>
              </a:rPr>
              <a:t>және</a:t>
            </a:r>
            <a:r>
              <a:rPr lang="ru-RU" dirty="0">
                <a:solidFill>
                  <a:srgbClr val="333333"/>
                </a:solidFill>
                <a:latin typeface="Helvetica Neue"/>
              </a:rPr>
              <a:t> </a:t>
            </a:r>
            <a:r>
              <a:rPr lang="ru-RU" dirty="0" err="1">
                <a:solidFill>
                  <a:srgbClr val="333333"/>
                </a:solidFill>
                <a:latin typeface="Helvetica Neue"/>
              </a:rPr>
              <a:t>инженерлердің</a:t>
            </a:r>
            <a:r>
              <a:rPr lang="ru-RU" dirty="0">
                <a:solidFill>
                  <a:srgbClr val="333333"/>
                </a:solidFill>
                <a:latin typeface="Helvetica Neue"/>
              </a:rPr>
              <a:t> </a:t>
            </a:r>
            <a:r>
              <a:rPr lang="ru-RU" dirty="0" err="1">
                <a:solidFill>
                  <a:srgbClr val="333333"/>
                </a:solidFill>
                <a:latin typeface="Helvetica Neue"/>
              </a:rPr>
              <a:t>жүйелерді</a:t>
            </a:r>
            <a:r>
              <a:rPr lang="ru-RU" dirty="0">
                <a:solidFill>
                  <a:srgbClr val="333333"/>
                </a:solidFill>
                <a:latin typeface="Helvetica Neue"/>
              </a:rPr>
              <a:t> </a:t>
            </a:r>
            <a:r>
              <a:rPr lang="ru-RU" dirty="0" err="1">
                <a:solidFill>
                  <a:srgbClr val="333333"/>
                </a:solidFill>
                <a:latin typeface="Helvetica Neue"/>
              </a:rPr>
              <a:t>жобалау</a:t>
            </a:r>
            <a:r>
              <a:rPr lang="ru-RU" dirty="0">
                <a:solidFill>
                  <a:srgbClr val="333333"/>
                </a:solidFill>
                <a:latin typeface="Helvetica Neue"/>
              </a:rPr>
              <a:t> </a:t>
            </a:r>
            <a:r>
              <a:rPr lang="ru-RU" dirty="0" err="1">
                <a:solidFill>
                  <a:srgbClr val="333333"/>
                </a:solidFill>
                <a:latin typeface="Helvetica Neue"/>
              </a:rPr>
              <a:t>және</a:t>
            </a:r>
            <a:r>
              <a:rPr lang="ru-RU" dirty="0">
                <a:solidFill>
                  <a:srgbClr val="333333"/>
                </a:solidFill>
                <a:latin typeface="Helvetica Neue"/>
              </a:rPr>
              <a:t> </a:t>
            </a:r>
            <a:r>
              <a:rPr lang="ru-RU" dirty="0" err="1">
                <a:solidFill>
                  <a:srgbClr val="333333"/>
                </a:solidFill>
                <a:latin typeface="Helvetica Neue"/>
              </a:rPr>
              <a:t>құру</a:t>
            </a:r>
            <a:r>
              <a:rPr lang="ru-RU" dirty="0">
                <a:solidFill>
                  <a:srgbClr val="333333"/>
                </a:solidFill>
                <a:latin typeface="Helvetica Neue"/>
              </a:rPr>
              <a:t> </a:t>
            </a:r>
            <a:r>
              <a:rPr lang="ru-RU" dirty="0" err="1">
                <a:solidFill>
                  <a:srgbClr val="333333"/>
                </a:solidFill>
                <a:latin typeface="Helvetica Neue"/>
              </a:rPr>
              <a:t>үшін</a:t>
            </a:r>
            <a:r>
              <a:rPr lang="ru-RU" dirty="0">
                <a:solidFill>
                  <a:srgbClr val="333333"/>
                </a:solidFill>
                <a:latin typeface="Helvetica Neue"/>
              </a:rPr>
              <a:t> не </a:t>
            </a:r>
            <a:r>
              <a:rPr lang="ru-RU" dirty="0" err="1">
                <a:solidFill>
                  <a:srgbClr val="333333"/>
                </a:solidFill>
                <a:latin typeface="Helvetica Neue"/>
              </a:rPr>
              <a:t>істейтінін</a:t>
            </a:r>
            <a:r>
              <a:rPr lang="ru-RU" dirty="0">
                <a:solidFill>
                  <a:srgbClr val="333333"/>
                </a:solidFill>
                <a:latin typeface="Helvetica Neue"/>
              </a:rPr>
              <a:t> </a:t>
            </a:r>
            <a:r>
              <a:rPr lang="ru-RU" dirty="0" err="1">
                <a:solidFill>
                  <a:srgbClr val="333333"/>
                </a:solidFill>
                <a:latin typeface="Helvetica Neue"/>
              </a:rPr>
              <a:t>сипаттайды</a:t>
            </a:r>
            <a:r>
              <a:rPr lang="ru-RU" dirty="0">
                <a:solidFill>
                  <a:srgbClr val="333333"/>
                </a:solidFill>
                <a:latin typeface="Helvetica Neue"/>
              </a:rPr>
              <a:t>.</a:t>
            </a:r>
            <a:endParaRPr lang="ru-RU" dirty="0"/>
          </a:p>
        </p:txBody>
      </p:sp>
      <p:sp>
        <p:nvSpPr>
          <p:cNvPr id="11" name="Прямоугольник 10"/>
          <p:cNvSpPr/>
          <p:nvPr/>
        </p:nvSpPr>
        <p:spPr>
          <a:xfrm>
            <a:off x="5298176" y="5187279"/>
            <a:ext cx="6096000" cy="923330"/>
          </a:xfrm>
          <a:prstGeom prst="rect">
            <a:avLst/>
          </a:prstGeom>
        </p:spPr>
        <p:txBody>
          <a:bodyPr>
            <a:spAutoFit/>
          </a:bodyPr>
          <a:lstStyle/>
          <a:p>
            <a:r>
              <a:rPr lang="ru-RU" dirty="0" err="1">
                <a:solidFill>
                  <a:srgbClr val="333333"/>
                </a:solidFill>
                <a:latin typeface="Helvetica Neue"/>
              </a:rPr>
              <a:t>Негізгі</a:t>
            </a:r>
            <a:r>
              <a:rPr lang="ru-RU" dirty="0">
                <a:solidFill>
                  <a:srgbClr val="333333"/>
                </a:solidFill>
                <a:latin typeface="Helvetica Neue"/>
              </a:rPr>
              <a:t> </a:t>
            </a:r>
            <a:r>
              <a:rPr lang="ru-RU" dirty="0" err="1">
                <a:solidFill>
                  <a:srgbClr val="333333"/>
                </a:solidFill>
                <a:latin typeface="Helvetica Neue"/>
              </a:rPr>
              <a:t>пәндік</a:t>
            </a:r>
            <a:r>
              <a:rPr lang="ru-RU" dirty="0">
                <a:solidFill>
                  <a:srgbClr val="333333"/>
                </a:solidFill>
                <a:latin typeface="Helvetica Neue"/>
              </a:rPr>
              <a:t> </a:t>
            </a:r>
            <a:r>
              <a:rPr lang="ru-RU" dirty="0" err="1">
                <a:solidFill>
                  <a:srgbClr val="333333"/>
                </a:solidFill>
                <a:latin typeface="Helvetica Neue"/>
              </a:rPr>
              <a:t>идеялар</a:t>
            </a:r>
            <a:r>
              <a:rPr lang="ru-RU" dirty="0">
                <a:solidFill>
                  <a:srgbClr val="333333"/>
                </a:solidFill>
                <a:latin typeface="Helvetica Neue"/>
              </a:rPr>
              <a:t> </a:t>
            </a:r>
            <a:r>
              <a:rPr lang="af-ZA" dirty="0">
                <a:solidFill>
                  <a:srgbClr val="333333"/>
                </a:solidFill>
                <a:latin typeface="Helvetica Neue"/>
              </a:rPr>
              <a:t>— </a:t>
            </a:r>
            <a:r>
              <a:rPr lang="ru-RU" dirty="0" err="1">
                <a:solidFill>
                  <a:srgbClr val="333333"/>
                </a:solidFill>
                <a:latin typeface="Helvetica Neue"/>
              </a:rPr>
              <a:t>бұл</a:t>
            </a:r>
            <a:r>
              <a:rPr lang="ru-RU" dirty="0">
                <a:solidFill>
                  <a:srgbClr val="333333"/>
                </a:solidFill>
                <a:latin typeface="Helvetica Neue"/>
              </a:rPr>
              <a:t> </a:t>
            </a:r>
            <a:r>
              <a:rPr lang="ru-RU" dirty="0" err="1">
                <a:solidFill>
                  <a:srgbClr val="333333"/>
                </a:solidFill>
                <a:latin typeface="Helvetica Neue"/>
              </a:rPr>
              <a:t>бірнеше</a:t>
            </a:r>
            <a:r>
              <a:rPr lang="ru-RU" dirty="0">
                <a:solidFill>
                  <a:srgbClr val="333333"/>
                </a:solidFill>
                <a:latin typeface="Helvetica Neue"/>
              </a:rPr>
              <a:t> </a:t>
            </a:r>
            <a:r>
              <a:rPr lang="ru-RU" dirty="0" err="1">
                <a:solidFill>
                  <a:srgbClr val="333333"/>
                </a:solidFill>
                <a:latin typeface="Helvetica Neue"/>
              </a:rPr>
              <a:t>ғылыми</a:t>
            </a:r>
            <a:r>
              <a:rPr lang="ru-RU" dirty="0">
                <a:solidFill>
                  <a:srgbClr val="333333"/>
                </a:solidFill>
                <a:latin typeface="Helvetica Neue"/>
              </a:rPr>
              <a:t> </a:t>
            </a:r>
            <a:r>
              <a:rPr lang="ru-RU" dirty="0" err="1">
                <a:solidFill>
                  <a:srgbClr val="333333"/>
                </a:solidFill>
                <a:latin typeface="Helvetica Neue"/>
              </a:rPr>
              <a:t>немесе</a:t>
            </a:r>
            <a:r>
              <a:rPr lang="ru-RU" dirty="0">
                <a:solidFill>
                  <a:srgbClr val="333333"/>
                </a:solidFill>
                <a:latin typeface="Helvetica Neue"/>
              </a:rPr>
              <a:t> </a:t>
            </a:r>
            <a:r>
              <a:rPr lang="ru-RU" dirty="0" err="1">
                <a:solidFill>
                  <a:srgbClr val="333333"/>
                </a:solidFill>
                <a:latin typeface="Helvetica Neue"/>
              </a:rPr>
              <a:t>инженерлік</a:t>
            </a:r>
            <a:r>
              <a:rPr lang="ru-RU" dirty="0">
                <a:solidFill>
                  <a:srgbClr val="333333"/>
                </a:solidFill>
                <a:latin typeface="Helvetica Neue"/>
              </a:rPr>
              <a:t> </a:t>
            </a:r>
            <a:r>
              <a:rPr lang="ru-RU" dirty="0" err="1">
                <a:solidFill>
                  <a:srgbClr val="333333"/>
                </a:solidFill>
                <a:latin typeface="Helvetica Neue"/>
              </a:rPr>
              <a:t>пәндердің</a:t>
            </a:r>
            <a:r>
              <a:rPr lang="ru-RU" dirty="0">
                <a:solidFill>
                  <a:srgbClr val="333333"/>
                </a:solidFill>
                <a:latin typeface="Helvetica Neue"/>
              </a:rPr>
              <a:t> </a:t>
            </a:r>
            <a:r>
              <a:rPr lang="ru-RU" dirty="0" err="1">
                <a:solidFill>
                  <a:srgbClr val="333333"/>
                </a:solidFill>
                <a:latin typeface="Helvetica Neue"/>
              </a:rPr>
              <a:t>ішінде</a:t>
            </a:r>
            <a:r>
              <a:rPr lang="ru-RU" dirty="0">
                <a:solidFill>
                  <a:srgbClr val="333333"/>
                </a:solidFill>
                <a:latin typeface="Helvetica Neue"/>
              </a:rPr>
              <a:t> </a:t>
            </a:r>
            <a:r>
              <a:rPr lang="ru-RU" dirty="0" err="1">
                <a:solidFill>
                  <a:srgbClr val="333333"/>
                </a:solidFill>
                <a:latin typeface="Helvetica Neue"/>
              </a:rPr>
              <a:t>немесе</a:t>
            </a:r>
            <a:r>
              <a:rPr lang="ru-RU" dirty="0">
                <a:solidFill>
                  <a:srgbClr val="333333"/>
                </a:solidFill>
                <a:latin typeface="Helvetica Neue"/>
              </a:rPr>
              <a:t> </a:t>
            </a:r>
            <a:r>
              <a:rPr lang="ru-RU" dirty="0" err="1">
                <a:solidFill>
                  <a:srgbClr val="333333"/>
                </a:solidFill>
                <a:latin typeface="Helvetica Neue"/>
              </a:rPr>
              <a:t>арасында</a:t>
            </a:r>
            <a:r>
              <a:rPr lang="ru-RU" dirty="0">
                <a:solidFill>
                  <a:srgbClr val="333333"/>
                </a:solidFill>
                <a:latin typeface="Helvetica Neue"/>
              </a:rPr>
              <a:t> </a:t>
            </a:r>
            <a:r>
              <a:rPr lang="ru-RU" dirty="0" err="1">
                <a:solidFill>
                  <a:srgbClr val="333333"/>
                </a:solidFill>
                <a:latin typeface="Helvetica Neue"/>
              </a:rPr>
              <a:t>үлкен</a:t>
            </a:r>
            <a:r>
              <a:rPr lang="ru-RU" dirty="0">
                <a:solidFill>
                  <a:srgbClr val="333333"/>
                </a:solidFill>
                <a:latin typeface="Helvetica Neue"/>
              </a:rPr>
              <a:t> </a:t>
            </a:r>
            <a:r>
              <a:rPr lang="ru-RU" dirty="0" err="1">
                <a:solidFill>
                  <a:srgbClr val="333333"/>
                </a:solidFill>
                <a:latin typeface="Helvetica Neue"/>
              </a:rPr>
              <a:t>маңызы</a:t>
            </a:r>
            <a:r>
              <a:rPr lang="ru-RU" dirty="0">
                <a:solidFill>
                  <a:srgbClr val="333333"/>
                </a:solidFill>
                <a:latin typeface="Helvetica Neue"/>
              </a:rPr>
              <a:t> бар </a:t>
            </a:r>
            <a:r>
              <a:rPr lang="ru-RU" dirty="0" err="1">
                <a:solidFill>
                  <a:srgbClr val="333333"/>
                </a:solidFill>
                <a:latin typeface="Helvetica Neue"/>
              </a:rPr>
              <a:t>ғылымдағы</a:t>
            </a:r>
            <a:r>
              <a:rPr lang="ru-RU" dirty="0">
                <a:solidFill>
                  <a:srgbClr val="333333"/>
                </a:solidFill>
                <a:latin typeface="Helvetica Neue"/>
              </a:rPr>
              <a:t> </a:t>
            </a:r>
            <a:r>
              <a:rPr lang="ru-RU" dirty="0" err="1">
                <a:solidFill>
                  <a:srgbClr val="333333"/>
                </a:solidFill>
                <a:latin typeface="Helvetica Neue"/>
              </a:rPr>
              <a:t>негізгі</a:t>
            </a:r>
            <a:r>
              <a:rPr lang="ru-RU" dirty="0">
                <a:solidFill>
                  <a:srgbClr val="333333"/>
                </a:solidFill>
                <a:latin typeface="Helvetica Neue"/>
              </a:rPr>
              <a:t> </a:t>
            </a:r>
            <a:r>
              <a:rPr lang="ru-RU" dirty="0" err="1">
                <a:solidFill>
                  <a:srgbClr val="333333"/>
                </a:solidFill>
                <a:latin typeface="Helvetica Neue"/>
              </a:rPr>
              <a:t>идеялар</a:t>
            </a:r>
            <a:r>
              <a:rPr lang="ru-RU" dirty="0">
                <a:solidFill>
                  <a:srgbClr val="333333"/>
                </a:solidFill>
                <a:latin typeface="Helvetica Neue"/>
              </a:rPr>
              <a:t>.</a:t>
            </a:r>
            <a:endParaRPr lang="ru-RU" dirty="0"/>
          </a:p>
        </p:txBody>
      </p:sp>
    </p:spTree>
    <p:extLst>
      <p:ext uri="{BB962C8B-B14F-4D97-AF65-F5344CB8AC3E}">
        <p14:creationId xmlns:p14="http://schemas.microsoft.com/office/powerpoint/2010/main" val="2528716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4314"/>
          <p:cNvSpPr>
            <a:spLocks/>
          </p:cNvSpPr>
          <p:nvPr/>
        </p:nvSpPr>
        <p:spPr bwMode="auto">
          <a:xfrm>
            <a:off x="2615799" y="1004047"/>
            <a:ext cx="1537" cy="2049"/>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close/>
              </a:path>
            </a:pathLst>
          </a:custGeom>
          <a:solidFill>
            <a:srgbClr val="FFFFFF"/>
          </a:solidFill>
          <a:ln w="9525">
            <a:solidFill>
              <a:srgbClr val="000000"/>
            </a:solidFill>
            <a:prstDash val="solid"/>
            <a:round/>
            <a:headEnd/>
            <a:tailEnd/>
          </a:ln>
        </p:spPr>
        <p:txBody>
          <a:bodyPr/>
          <a:lstStyle/>
          <a:p>
            <a:endParaRPr lang="en-US"/>
          </a:p>
        </p:txBody>
      </p:sp>
      <p:sp>
        <p:nvSpPr>
          <p:cNvPr id="4" name="Прямоугольник 3"/>
          <p:cNvSpPr/>
          <p:nvPr/>
        </p:nvSpPr>
        <p:spPr>
          <a:xfrm>
            <a:off x="0" y="0"/>
            <a:ext cx="12192000" cy="68131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C3AF11D2-1EE5-223C-EA00-CFCBEB4487BD}"/>
              </a:ext>
            </a:extLst>
          </p:cNvPr>
          <p:cNvSpPr>
            <a:spLocks noGrp="1"/>
          </p:cNvSpPr>
          <p:nvPr>
            <p:ph type="ctrTitle"/>
          </p:nvPr>
        </p:nvSpPr>
        <p:spPr>
          <a:xfrm>
            <a:off x="223508" y="-15395"/>
            <a:ext cx="11135557" cy="681318"/>
          </a:xfrm>
        </p:spPr>
        <p:txBody>
          <a:bodyPr vert="horz" lIns="0" tIns="0" rIns="0" bIns="0" rtlCol="0" anchor="b">
            <a:noAutofit/>
          </a:bodyPr>
          <a:lstStyle/>
          <a:p>
            <a:pPr algn="l">
              <a:lnSpc>
                <a:spcPct val="90000"/>
              </a:lnSpc>
            </a:pPr>
            <a:r>
              <a:rPr lang="en-US" sz="4000" b="1" spc="700" dirty="0">
                <a:solidFill>
                  <a:schemeClr val="bg1"/>
                </a:solidFill>
                <a:latin typeface="Tahoma" panose="020B0604030504040204" pitchFamily="34" charset="0"/>
                <a:ea typeface="Tahoma" panose="020B0604030504040204" pitchFamily="34" charset="0"/>
                <a:cs typeface="Tahoma" panose="020B0604030504040204" pitchFamily="34" charset="0"/>
              </a:rPr>
              <a:t>Learning by Design</a:t>
            </a:r>
          </a:p>
        </p:txBody>
      </p:sp>
      <p:sp>
        <p:nvSpPr>
          <p:cNvPr id="8" name="Прямоугольник 7"/>
          <p:cNvSpPr/>
          <p:nvPr/>
        </p:nvSpPr>
        <p:spPr>
          <a:xfrm>
            <a:off x="504969" y="818866"/>
            <a:ext cx="6878472" cy="1292662"/>
          </a:xfrm>
          <a:prstGeom prst="rect">
            <a:avLst/>
          </a:prstGeom>
        </p:spPr>
        <p:txBody>
          <a:bodyPr wrap="square">
            <a:spAutoFit/>
          </a:bodyPr>
          <a:lstStyle/>
          <a:p>
            <a:pPr marL="342900" indent="-342900">
              <a:buFont typeface="Wingdings" panose="05000000000000000000" pitchFamily="2" charset="2"/>
              <a:buChar char="ü"/>
            </a:pPr>
            <a:r>
              <a:rPr lang="af-ZA" sz="2600" b="1" dirty="0">
                <a:solidFill>
                  <a:srgbClr val="FF0000"/>
                </a:solidFill>
              </a:rPr>
              <a:t>LBD</a:t>
            </a:r>
            <a:r>
              <a:rPr lang="af-ZA" sz="2600" dirty="0">
                <a:solidFill>
                  <a:srgbClr val="FF0000"/>
                </a:solidFill>
              </a:rPr>
              <a:t>™ </a:t>
            </a:r>
            <a:r>
              <a:rPr lang="ru-RU" sz="2600" dirty="0" err="1">
                <a:solidFill>
                  <a:srgbClr val="FF0000"/>
                </a:solidFill>
              </a:rPr>
              <a:t>циклі</a:t>
            </a:r>
            <a:r>
              <a:rPr lang="ru-RU" sz="2600" dirty="0">
                <a:solidFill>
                  <a:srgbClr val="FF0000"/>
                </a:solidFill>
              </a:rPr>
              <a:t> </a:t>
            </a:r>
            <a:r>
              <a:rPr lang="ru-RU" sz="2600" b="1" dirty="0" err="1">
                <a:solidFill>
                  <a:srgbClr val="FF0000"/>
                </a:solidFill>
              </a:rPr>
              <a:t>жобаға</a:t>
            </a:r>
            <a:r>
              <a:rPr lang="ru-RU" sz="2600" b="1" dirty="0">
                <a:solidFill>
                  <a:srgbClr val="FF0000"/>
                </a:solidFill>
              </a:rPr>
              <a:t> </a:t>
            </a:r>
            <a:r>
              <a:rPr lang="ru-RU" sz="2600" b="1" dirty="0" err="1">
                <a:solidFill>
                  <a:srgbClr val="FF0000"/>
                </a:solidFill>
              </a:rPr>
              <a:t>негізделген</a:t>
            </a:r>
            <a:r>
              <a:rPr lang="ru-RU" sz="2600" b="1" dirty="0">
                <a:solidFill>
                  <a:srgbClr val="FF0000"/>
                </a:solidFill>
              </a:rPr>
              <a:t> </a:t>
            </a:r>
            <a:r>
              <a:rPr lang="ru-RU" sz="2600" b="1" dirty="0" err="1">
                <a:solidFill>
                  <a:srgbClr val="FF0000"/>
                </a:solidFill>
              </a:rPr>
              <a:t>оқытудың</a:t>
            </a:r>
            <a:r>
              <a:rPr lang="ru-RU" sz="2600" b="1" dirty="0">
                <a:solidFill>
                  <a:srgbClr val="FF0000"/>
                </a:solidFill>
              </a:rPr>
              <a:t> </a:t>
            </a:r>
            <a:r>
              <a:rPr lang="ru-RU" sz="2600" dirty="0" err="1">
                <a:solidFill>
                  <a:srgbClr val="FF0000"/>
                </a:solidFill>
              </a:rPr>
              <a:t>екі</a:t>
            </a:r>
            <a:r>
              <a:rPr lang="ru-RU" sz="2600" dirty="0">
                <a:solidFill>
                  <a:srgbClr val="FF0000"/>
                </a:solidFill>
              </a:rPr>
              <a:t> </a:t>
            </a:r>
            <a:r>
              <a:rPr lang="ru-RU" sz="2600" dirty="0" err="1">
                <a:solidFill>
                  <a:srgbClr val="FF0000"/>
                </a:solidFill>
              </a:rPr>
              <a:t>негізгі</a:t>
            </a:r>
            <a:r>
              <a:rPr lang="ru-RU" sz="2600" dirty="0">
                <a:solidFill>
                  <a:srgbClr val="FF0000"/>
                </a:solidFill>
              </a:rPr>
              <a:t> </a:t>
            </a:r>
            <a:r>
              <a:rPr lang="ru-RU" sz="2600" dirty="0" err="1">
                <a:solidFill>
                  <a:srgbClr val="FF0000"/>
                </a:solidFill>
              </a:rPr>
              <a:t>компонентін</a:t>
            </a:r>
            <a:r>
              <a:rPr lang="ru-RU" sz="2600" dirty="0">
                <a:solidFill>
                  <a:srgbClr val="FF0000"/>
                </a:solidFill>
              </a:rPr>
              <a:t> </a:t>
            </a:r>
            <a:r>
              <a:rPr lang="ru-RU" sz="2600" dirty="0" err="1">
                <a:solidFill>
                  <a:srgbClr val="FF0000"/>
                </a:solidFill>
              </a:rPr>
              <a:t>қамтиды</a:t>
            </a:r>
            <a:r>
              <a:rPr lang="ru-RU" sz="2600" dirty="0">
                <a:solidFill>
                  <a:srgbClr val="FF0000"/>
                </a:solidFill>
              </a:rPr>
              <a:t>: </a:t>
            </a:r>
            <a:r>
              <a:rPr lang="ru-RU" sz="2600" b="1" dirty="0" err="1">
                <a:solidFill>
                  <a:srgbClr val="FF0000"/>
                </a:solidFill>
              </a:rPr>
              <a:t>жобалау</a:t>
            </a:r>
            <a:r>
              <a:rPr lang="ru-RU" sz="2600" b="1" dirty="0">
                <a:solidFill>
                  <a:srgbClr val="FF0000"/>
                </a:solidFill>
              </a:rPr>
              <a:t> (</a:t>
            </a:r>
            <a:r>
              <a:rPr lang="ru-RU" sz="2600" b="1" dirty="0" err="1">
                <a:solidFill>
                  <a:srgbClr val="FF0000"/>
                </a:solidFill>
              </a:rPr>
              <a:t>қолдану</a:t>
            </a:r>
            <a:r>
              <a:rPr lang="ru-RU" sz="2600" b="1" dirty="0">
                <a:solidFill>
                  <a:srgbClr val="FF0000"/>
                </a:solidFill>
              </a:rPr>
              <a:t>) </a:t>
            </a:r>
            <a:r>
              <a:rPr lang="ru-RU" sz="2600" b="1" dirty="0" err="1">
                <a:solidFill>
                  <a:srgbClr val="FF0000"/>
                </a:solidFill>
              </a:rPr>
              <a:t>және</a:t>
            </a:r>
            <a:r>
              <a:rPr lang="ru-RU" sz="2600" b="1" dirty="0">
                <a:solidFill>
                  <a:srgbClr val="FF0000"/>
                </a:solidFill>
              </a:rPr>
              <a:t> </a:t>
            </a:r>
            <a:r>
              <a:rPr lang="ru-RU" sz="2600" b="1" dirty="0" err="1">
                <a:solidFill>
                  <a:srgbClr val="FF0000"/>
                </a:solidFill>
              </a:rPr>
              <a:t>зерттеу</a:t>
            </a:r>
            <a:r>
              <a:rPr lang="ru-RU" sz="2600" b="1" dirty="0">
                <a:solidFill>
                  <a:srgbClr val="FF0000"/>
                </a:solidFill>
              </a:rPr>
              <a:t>.</a:t>
            </a:r>
          </a:p>
        </p:txBody>
      </p:sp>
      <p:sp>
        <p:nvSpPr>
          <p:cNvPr id="3" name="Прямоугольник 2"/>
          <p:cNvSpPr/>
          <p:nvPr/>
        </p:nvSpPr>
        <p:spPr>
          <a:xfrm>
            <a:off x="7763486" y="1465197"/>
            <a:ext cx="4105923" cy="4708981"/>
          </a:xfrm>
          <a:prstGeom prst="rect">
            <a:avLst/>
          </a:prstGeom>
        </p:spPr>
        <p:txBody>
          <a:bodyPr wrap="square">
            <a:spAutoFit/>
          </a:bodyPr>
          <a:lstStyle/>
          <a:p>
            <a:pPr algn="just"/>
            <a:r>
              <a:rPr lang="af-ZA" sz="2000" b="1" dirty="0"/>
              <a:t>Learning By design™ </a:t>
            </a:r>
            <a:r>
              <a:rPr lang="af-ZA" sz="2000" dirty="0"/>
              <a:t>— 6-</a:t>
            </a:r>
            <a:r>
              <a:rPr lang="ru-RU" sz="2000" dirty="0"/>
              <a:t>дан 8-ге </a:t>
            </a:r>
            <a:r>
              <a:rPr lang="ru-RU" sz="2000" dirty="0" err="1"/>
              <a:t>дейінгі</a:t>
            </a:r>
            <a:r>
              <a:rPr lang="ru-RU" sz="2000" dirty="0"/>
              <a:t> орта </a:t>
            </a:r>
            <a:r>
              <a:rPr lang="ru-RU" sz="2000" dirty="0" err="1"/>
              <a:t>мектеп</a:t>
            </a:r>
            <a:r>
              <a:rPr lang="ru-RU" sz="2000" dirty="0"/>
              <a:t> </a:t>
            </a:r>
            <a:r>
              <a:rPr lang="ru-RU" sz="2000" dirty="0" err="1"/>
              <a:t>сыныптарына</a:t>
            </a:r>
            <a:r>
              <a:rPr lang="ru-RU" sz="2000" dirty="0"/>
              <a:t> </a:t>
            </a:r>
            <a:r>
              <a:rPr lang="ru-RU" sz="2000" dirty="0" err="1"/>
              <a:t>бағытталған</a:t>
            </a:r>
            <a:r>
              <a:rPr lang="ru-RU" sz="2000" dirty="0"/>
              <a:t> </a:t>
            </a:r>
            <a:r>
              <a:rPr lang="ru-RU" sz="2000" dirty="0" err="1"/>
              <a:t>ғылымға</a:t>
            </a:r>
            <a:r>
              <a:rPr lang="ru-RU" sz="2000" dirty="0"/>
              <a:t> </a:t>
            </a:r>
            <a:r>
              <a:rPr lang="ru-RU" sz="2000" dirty="0" err="1"/>
              <a:t>жобалық-зерттеу</a:t>
            </a:r>
            <a:r>
              <a:rPr lang="ru-RU" sz="2000" dirty="0"/>
              <a:t> </a:t>
            </a:r>
            <a:r>
              <a:rPr lang="ru-RU" sz="2000" dirty="0" err="1"/>
              <a:t>тәсілі</a:t>
            </a:r>
            <a:r>
              <a:rPr lang="ru-RU" sz="2000" dirty="0"/>
              <a:t>. </a:t>
            </a:r>
          </a:p>
          <a:p>
            <a:pPr algn="just"/>
            <a:r>
              <a:rPr lang="ru-RU" sz="2000" dirty="0" err="1"/>
              <a:t>Оқушылар</a:t>
            </a:r>
            <a:r>
              <a:rPr lang="ru-RU" sz="2000" dirty="0"/>
              <a:t> </a:t>
            </a:r>
            <a:r>
              <a:rPr lang="ru-RU" sz="2000" dirty="0" err="1"/>
              <a:t>ғылымды</a:t>
            </a:r>
            <a:r>
              <a:rPr lang="ru-RU" sz="2000" dirty="0"/>
              <a:t> </a:t>
            </a:r>
            <a:r>
              <a:rPr lang="ru-RU" sz="2000" b="1" dirty="0"/>
              <a:t>дизайн </a:t>
            </a:r>
            <a:r>
              <a:rPr lang="ru-RU" sz="2000" b="1" dirty="0" err="1"/>
              <a:t>мәселелерін</a:t>
            </a:r>
            <a:r>
              <a:rPr lang="ru-RU" sz="2000" b="1" dirty="0"/>
              <a:t> </a:t>
            </a:r>
            <a:r>
              <a:rPr lang="ru-RU" sz="2000" b="1" dirty="0" err="1"/>
              <a:t>шешу</a:t>
            </a:r>
            <a:r>
              <a:rPr lang="ru-RU" sz="2000" b="1" dirty="0"/>
              <a:t> </a:t>
            </a:r>
            <a:r>
              <a:rPr lang="ru-RU" sz="2000" b="1" dirty="0" err="1"/>
              <a:t>контекстінде</a:t>
            </a:r>
            <a:r>
              <a:rPr lang="ru-RU" sz="2000" b="1" dirty="0"/>
              <a:t> </a:t>
            </a:r>
            <a:r>
              <a:rPr lang="ru-RU" sz="2000" dirty="0" err="1"/>
              <a:t>оқиды</a:t>
            </a:r>
            <a:r>
              <a:rPr lang="ru-RU" sz="2000" dirty="0"/>
              <a:t>.</a:t>
            </a:r>
          </a:p>
          <a:p>
            <a:pPr algn="just"/>
            <a:r>
              <a:rPr lang="ru-RU" sz="2000" dirty="0" err="1"/>
              <a:t>Мысалы</a:t>
            </a:r>
            <a:r>
              <a:rPr lang="ru-RU" sz="2000" dirty="0"/>
              <a:t>, </a:t>
            </a:r>
            <a:r>
              <a:rPr lang="ru-RU" sz="2000" b="1" dirty="0" err="1"/>
              <a:t>қуат</a:t>
            </a:r>
            <a:r>
              <a:rPr lang="ru-RU" sz="2000" b="1" dirty="0"/>
              <a:t> пен </a:t>
            </a:r>
            <a:r>
              <a:rPr lang="ru-RU" sz="2000" b="1" dirty="0" err="1"/>
              <a:t>қозғалыс</a:t>
            </a:r>
            <a:r>
              <a:rPr lang="ru-RU" sz="2000" b="1" dirty="0"/>
              <a:t> </a:t>
            </a:r>
            <a:r>
              <a:rPr lang="ru-RU" sz="2000" b="1" dirty="0" err="1"/>
              <a:t>туралы</a:t>
            </a:r>
            <a:r>
              <a:rPr lang="ru-RU" sz="2000" b="1" dirty="0"/>
              <a:t> </a:t>
            </a:r>
            <a:r>
              <a:rPr lang="ru-RU" sz="2000" b="1" dirty="0" err="1"/>
              <a:t>білу</a:t>
            </a:r>
            <a:r>
              <a:rPr lang="ru-RU" sz="2000" b="1" dirty="0"/>
              <a:t> </a:t>
            </a:r>
            <a:r>
              <a:rPr lang="ru-RU" sz="2000" b="1" dirty="0" err="1"/>
              <a:t>үшін</a:t>
            </a:r>
            <a:r>
              <a:rPr lang="ru-RU" sz="2000" b="1" dirty="0"/>
              <a:t> </a:t>
            </a:r>
            <a:r>
              <a:rPr lang="ru-RU" sz="2000" dirty="0" err="1"/>
              <a:t>олар</a:t>
            </a:r>
            <a:r>
              <a:rPr lang="ru-RU" sz="2000" dirty="0"/>
              <a:t> </a:t>
            </a:r>
            <a:r>
              <a:rPr lang="ru-RU" sz="2000" dirty="0" err="1"/>
              <a:t>миниатюралық</a:t>
            </a:r>
            <a:r>
              <a:rPr lang="ru-RU" sz="2000" dirty="0"/>
              <a:t> </a:t>
            </a:r>
            <a:r>
              <a:rPr lang="ru-RU" sz="2000" dirty="0" err="1"/>
              <a:t>көліктер</a:t>
            </a:r>
            <a:r>
              <a:rPr lang="ru-RU" sz="2000" dirty="0"/>
              <a:t> мен </a:t>
            </a:r>
            <a:r>
              <a:rPr lang="ru-RU" sz="2000" dirty="0" err="1"/>
              <a:t>олардың</a:t>
            </a:r>
            <a:r>
              <a:rPr lang="ru-RU" sz="2000" dirty="0"/>
              <a:t> </a:t>
            </a:r>
            <a:r>
              <a:rPr lang="ru-RU" sz="2000" dirty="0" err="1"/>
              <a:t>қозғалтқыш</a:t>
            </a:r>
            <a:r>
              <a:rPr lang="ru-RU" sz="2000" dirty="0"/>
              <a:t> </a:t>
            </a:r>
            <a:r>
              <a:rPr lang="ru-RU" sz="2000" dirty="0" err="1"/>
              <a:t>жүйелерін</a:t>
            </a:r>
            <a:r>
              <a:rPr lang="ru-RU" sz="2000" dirty="0"/>
              <a:t> </a:t>
            </a:r>
            <a:r>
              <a:rPr lang="ru-RU" sz="2000" dirty="0" err="1"/>
              <a:t>жобалайды</a:t>
            </a:r>
            <a:r>
              <a:rPr lang="ru-RU" sz="2000" dirty="0"/>
              <a:t> </a:t>
            </a:r>
            <a:r>
              <a:rPr lang="ru-RU" sz="2000" dirty="0" err="1"/>
              <a:t>және</a:t>
            </a:r>
            <a:r>
              <a:rPr lang="ru-RU" sz="2000" dirty="0"/>
              <a:t> </a:t>
            </a:r>
            <a:r>
              <a:rPr lang="ru-RU" sz="2000" dirty="0" err="1"/>
              <a:t>жасайды</a:t>
            </a:r>
            <a:r>
              <a:rPr lang="ru-RU" sz="2000" dirty="0"/>
              <a:t>, </a:t>
            </a:r>
          </a:p>
          <a:p>
            <a:pPr algn="just"/>
            <a:r>
              <a:rPr lang="ru-RU" sz="2000" dirty="0" err="1"/>
              <a:t>олар</a:t>
            </a:r>
            <a:r>
              <a:rPr lang="ru-RU" sz="2000" dirty="0"/>
              <a:t> </a:t>
            </a:r>
            <a:r>
              <a:rPr lang="ru-RU" sz="2000" dirty="0" err="1"/>
              <a:t>бірнеше</a:t>
            </a:r>
            <a:r>
              <a:rPr lang="ru-RU" sz="2000" dirty="0"/>
              <a:t> </a:t>
            </a:r>
            <a:r>
              <a:rPr lang="ru-RU" sz="2000" dirty="0" err="1"/>
              <a:t>немесе</a:t>
            </a:r>
            <a:r>
              <a:rPr lang="ru-RU" sz="2000" dirty="0"/>
              <a:t> </a:t>
            </a:r>
            <a:r>
              <a:rPr lang="ru-RU" sz="2000" dirty="0" err="1"/>
              <a:t>одан</a:t>
            </a:r>
            <a:r>
              <a:rPr lang="ru-RU" sz="2000" dirty="0"/>
              <a:t> да </a:t>
            </a:r>
            <a:r>
              <a:rPr lang="ru-RU" sz="2000" dirty="0" err="1"/>
              <a:t>көп</a:t>
            </a:r>
            <a:r>
              <a:rPr lang="ru-RU" sz="2000" dirty="0"/>
              <a:t> </a:t>
            </a:r>
            <a:r>
              <a:rPr lang="ru-RU" sz="2000" dirty="0" err="1"/>
              <a:t>төбелерге</a:t>
            </a:r>
            <a:r>
              <a:rPr lang="ru-RU" sz="2000" dirty="0"/>
              <a:t> </a:t>
            </a:r>
            <a:r>
              <a:rPr lang="ru-RU" sz="2000" dirty="0" err="1"/>
              <a:t>көтерілгенше</a:t>
            </a:r>
            <a:r>
              <a:rPr lang="ru-RU" sz="2000" dirty="0"/>
              <a:t> </a:t>
            </a:r>
            <a:r>
              <a:rPr lang="ru-RU" sz="2000" dirty="0" err="1"/>
              <a:t>олардың</a:t>
            </a:r>
            <a:r>
              <a:rPr lang="ru-RU" sz="2000" dirty="0"/>
              <a:t> </a:t>
            </a:r>
            <a:r>
              <a:rPr lang="ru-RU" sz="2000" b="1" dirty="0" err="1"/>
              <a:t>жұмысын</a:t>
            </a:r>
            <a:r>
              <a:rPr lang="ru-RU" sz="2000" b="1" dirty="0"/>
              <a:t> </a:t>
            </a:r>
            <a:r>
              <a:rPr lang="ru-RU" sz="2000" b="1" dirty="0" err="1"/>
              <a:t>оңтайландырады</a:t>
            </a:r>
            <a:r>
              <a:rPr lang="ru-RU" sz="2000" b="1" dirty="0"/>
              <a:t>.</a:t>
            </a:r>
          </a:p>
        </p:txBody>
      </p:sp>
      <p:sp>
        <p:nvSpPr>
          <p:cNvPr id="6" name="Прямоугольник 5"/>
          <p:cNvSpPr/>
          <p:nvPr/>
        </p:nvSpPr>
        <p:spPr>
          <a:xfrm>
            <a:off x="7028597" y="79049"/>
            <a:ext cx="4840812" cy="584775"/>
          </a:xfrm>
          <a:prstGeom prst="rect">
            <a:avLst/>
          </a:prstGeom>
        </p:spPr>
        <p:txBody>
          <a:bodyPr wrap="none">
            <a:spAutoFit/>
          </a:bodyPr>
          <a:lstStyle/>
          <a:p>
            <a:r>
              <a:rPr lang="ru-RU" sz="3200" b="1" dirty="0"/>
              <a:t>ДИЗАЙН АРҚЫЛЫ ОҚЫТУ</a:t>
            </a:r>
          </a:p>
        </p:txBody>
      </p:sp>
      <p:pic>
        <p:nvPicPr>
          <p:cNvPr id="7" name="Рисунок 6"/>
          <p:cNvPicPr>
            <a:picLocks noChangeAspect="1"/>
          </p:cNvPicPr>
          <p:nvPr/>
        </p:nvPicPr>
        <p:blipFill>
          <a:blip r:embed="rId2"/>
          <a:stretch>
            <a:fillRect/>
          </a:stretch>
        </p:blipFill>
        <p:spPr>
          <a:xfrm>
            <a:off x="141026" y="2296709"/>
            <a:ext cx="7131644" cy="3557244"/>
          </a:xfrm>
          <a:prstGeom prst="rect">
            <a:avLst/>
          </a:prstGeom>
        </p:spPr>
      </p:pic>
    </p:spTree>
    <p:extLst>
      <p:ext uri="{BB962C8B-B14F-4D97-AF65-F5344CB8AC3E}">
        <p14:creationId xmlns:p14="http://schemas.microsoft.com/office/powerpoint/2010/main" val="606948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28ABC5-5F34-67EE-E899-7B6A5FBED1EC}"/>
              </a:ext>
            </a:extLst>
          </p:cNvPr>
          <p:cNvSpPr>
            <a:spLocks noGrp="1"/>
          </p:cNvSpPr>
          <p:nvPr>
            <p:ph type="title"/>
          </p:nvPr>
        </p:nvSpPr>
        <p:spPr>
          <a:xfrm>
            <a:off x="533401" y="341313"/>
            <a:ext cx="7848599" cy="1416050"/>
          </a:xfrm>
        </p:spPr>
        <p:txBody>
          <a:bodyPr>
            <a:normAutofit fontScale="90000"/>
          </a:bodyPr>
          <a:lstStyle/>
          <a:p>
            <a:pPr algn="ctr"/>
            <a:r>
              <a:rPr lang="kk-KZ" sz="3600" b="1" dirty="0">
                <a:solidFill>
                  <a:srgbClr val="FF0000"/>
                </a:solidFill>
                <a:latin typeface="Tahoma" panose="020B0604030504040204" pitchFamily="34" charset="0"/>
                <a:ea typeface="Tahoma" panose="020B0604030504040204" pitchFamily="34" charset="0"/>
                <a:cs typeface="Tahoma" panose="020B0604030504040204" pitchFamily="34" charset="0"/>
              </a:rPr>
              <a:t>ТРЕНД: ВИРТУАЛДЫ ЖӘНЕ КЕҢЕЙТІЛГЕН ШЫНДЫҚ (VR</a:t>
            </a:r>
            <a:r>
              <a:rPr lang="kk-KZ" sz="3600" dirty="0">
                <a:solidFill>
                  <a:srgbClr val="FF0000"/>
                </a:solidFill>
                <a:latin typeface="Tahoma" panose="020B0604030504040204" pitchFamily="34" charset="0"/>
                <a:ea typeface="Tahoma" panose="020B0604030504040204" pitchFamily="34" charset="0"/>
                <a:cs typeface="Tahoma" panose="020B0604030504040204" pitchFamily="34" charset="0"/>
              </a:rPr>
              <a:t>&amp;</a:t>
            </a:r>
            <a:r>
              <a:rPr lang="kk-KZ" sz="3600" b="1" dirty="0">
                <a:solidFill>
                  <a:srgbClr val="FF0000"/>
                </a:solidFill>
                <a:latin typeface="Tahoma" panose="020B0604030504040204" pitchFamily="34" charset="0"/>
                <a:ea typeface="Tahoma" panose="020B0604030504040204" pitchFamily="34" charset="0"/>
                <a:cs typeface="Tahoma" panose="020B0604030504040204" pitchFamily="34" charset="0"/>
              </a:rPr>
              <a:t>AR)</a:t>
            </a:r>
            <a:endParaRPr lang="ru-RU" sz="3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Объект 2">
            <a:extLst>
              <a:ext uri="{FF2B5EF4-FFF2-40B4-BE49-F238E27FC236}">
                <a16:creationId xmlns:a16="http://schemas.microsoft.com/office/drawing/2014/main" id="{E641EBB2-73B8-FF1E-C102-B32C3B255AB8}"/>
              </a:ext>
            </a:extLst>
          </p:cNvPr>
          <p:cNvSpPr>
            <a:spLocks noGrp="1"/>
          </p:cNvSpPr>
          <p:nvPr>
            <p:ph idx="1"/>
          </p:nvPr>
        </p:nvSpPr>
        <p:spPr>
          <a:xfrm>
            <a:off x="457200" y="2019300"/>
            <a:ext cx="11296650" cy="3865563"/>
          </a:xfrm>
        </p:spPr>
        <p:txBody>
          <a:bodyPr>
            <a:noAutofit/>
          </a:bodyPr>
          <a:lstStyle/>
          <a:p>
            <a:pPr algn="just" fontAlgn="base">
              <a:lnSpc>
                <a:spcPct val="106000"/>
              </a:lnSpc>
              <a:spcAft>
                <a:spcPts val="800"/>
              </a:spcAft>
            </a:pPr>
            <a:r>
              <a:rPr lang="kk-KZ" sz="20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Виртуалды және кеңейтілген шындық (VR</a:t>
            </a:r>
            <a:r>
              <a:rPr lang="kk-KZ"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&amp;</a:t>
            </a:r>
            <a:r>
              <a:rPr lang="kk-KZ" sz="20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AR) </a:t>
            </a:r>
            <a:r>
              <a:rPr lang="kk-KZ"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цифрлық құрылғылар мен бағдарламалардың көмегімен жасалған объектілер арқылы адам өмірінің физикалық кеңістігін кеңейту мақсатында қолданылатын заманауи және қарқынды дамып келе жатқан технологиялар. </a:t>
            </a:r>
            <a:endParaRPr lang="ru-RU" sz="2000" dirty="0">
              <a:effectLst/>
              <a:latin typeface="Tahoma" panose="020B0604030504040204" pitchFamily="34" charset="0"/>
              <a:ea typeface="Tahoma" panose="020B0604030504040204" pitchFamily="34" charset="0"/>
              <a:cs typeface="Tahoma" panose="020B0604030504040204" pitchFamily="34" charset="0"/>
            </a:endParaRPr>
          </a:p>
          <a:p>
            <a:pPr algn="just" fontAlgn="base">
              <a:lnSpc>
                <a:spcPct val="106000"/>
              </a:lnSpc>
              <a:spcAft>
                <a:spcPts val="800"/>
              </a:spcAft>
            </a:pPr>
            <a:r>
              <a:rPr lang="kk-KZ" sz="20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Кеңейтілген шындық – қосымша ақпаратты жеткізетін құрылғы арқылы пайдаланушы үшін «көзге көрінетін» шындықтың кеңейтілуі</a:t>
            </a:r>
            <a:r>
              <a:rPr lang="kk-KZ"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Құрылғы «мөлдір экранмен» немесе камерамен жабдықталуы керек, бұл ноутбук, планшет немесе смартфон болуы мүмкін. Графика, дыбыстар, анимациялар, GPS немесе сұраққа жауаптардың координаттары түріндегі қосымша ақпарат қоршаған әлемнің нақты кескіндері арқылы бейнеленеді.  Кеңейтілген шындық бізді қоршаған әлемнің визуалды бейнесін кеңейтеді.</a:t>
            </a:r>
            <a:endParaRPr lang="ru-RU" sz="2000" dirty="0">
              <a:effectLst/>
              <a:latin typeface="Tahoma" panose="020B0604030504040204" pitchFamily="34" charset="0"/>
              <a:ea typeface="Tahoma" panose="020B0604030504040204" pitchFamily="34" charset="0"/>
              <a:cs typeface="Tahoma" panose="020B0604030504040204" pitchFamily="34" charset="0"/>
            </a:endParaRPr>
          </a:p>
          <a:p>
            <a:r>
              <a:rPr lang="kk-KZ" sz="2000" kern="0" dirty="0">
                <a:effectLst/>
                <a:latin typeface="Tahoma" panose="020B0604030504040204" pitchFamily="34" charset="0"/>
                <a:ea typeface="Tahoma" panose="020B0604030504040204" pitchFamily="34" charset="0"/>
                <a:cs typeface="Tahoma" panose="020B0604030504040204" pitchFamily="34" charset="0"/>
              </a:rPr>
              <a:t>Осыған орай нақты әлем интерактивті сипатта және оны цифрлық өңдеуге болады. </a:t>
            </a:r>
            <a:endParaRPr lang="ru-RU" sz="2000" dirty="0">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a:extLst>
              <a:ext uri="{FF2B5EF4-FFF2-40B4-BE49-F238E27FC236}">
                <a16:creationId xmlns:a16="http://schemas.microsoft.com/office/drawing/2014/main" id="{3D0F091D-6E30-F321-C976-4E993E5AA22B}"/>
              </a:ext>
            </a:extLst>
          </p:cNvPr>
          <p:cNvPicPr>
            <a:picLocks noChangeAspect="1"/>
          </p:cNvPicPr>
          <p:nvPr/>
        </p:nvPicPr>
        <p:blipFill>
          <a:blip r:embed="rId2"/>
          <a:stretch>
            <a:fillRect/>
          </a:stretch>
        </p:blipFill>
        <p:spPr>
          <a:xfrm>
            <a:off x="8724901" y="130253"/>
            <a:ext cx="2819399" cy="1838170"/>
          </a:xfrm>
          <a:prstGeom prst="rect">
            <a:avLst/>
          </a:prstGeom>
          <a:ln>
            <a:noFill/>
          </a:ln>
          <a:effectLst>
            <a:softEdge rad="112500"/>
          </a:effectLst>
        </p:spPr>
      </p:pic>
    </p:spTree>
    <p:extLst>
      <p:ext uri="{BB962C8B-B14F-4D97-AF65-F5344CB8AC3E}">
        <p14:creationId xmlns:p14="http://schemas.microsoft.com/office/powerpoint/2010/main" val="1208464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C46915-9236-4E13-5F1F-71D1CE0F978F}"/>
              </a:ext>
            </a:extLst>
          </p:cNvPr>
          <p:cNvSpPr>
            <a:spLocks noGrp="1"/>
          </p:cNvSpPr>
          <p:nvPr>
            <p:ph type="title"/>
          </p:nvPr>
        </p:nvSpPr>
        <p:spPr>
          <a:xfrm>
            <a:off x="412898" y="337437"/>
            <a:ext cx="7561521" cy="734210"/>
          </a:xfrm>
        </p:spPr>
        <p:txBody>
          <a:bodyPr>
            <a:normAutofit/>
          </a:bodyPr>
          <a:lstStyle/>
          <a:p>
            <a:pPr algn="ctr"/>
            <a:r>
              <a:rPr lang="kk-KZ" sz="3600" b="1" dirty="0">
                <a:solidFill>
                  <a:srgbClr val="FF0000"/>
                </a:solidFill>
                <a:latin typeface="Tahoma" panose="020B0604030504040204" pitchFamily="34" charset="0"/>
                <a:ea typeface="Tahoma" panose="020B0604030504040204" pitchFamily="34" charset="0"/>
                <a:cs typeface="Tahoma" panose="020B0604030504040204" pitchFamily="34" charset="0"/>
              </a:rPr>
              <a:t>ТРЕНД: STEM-БІЛІМ БЕРУ </a:t>
            </a:r>
            <a:endParaRPr lang="ru-RU" sz="3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Объект 2">
            <a:extLst>
              <a:ext uri="{FF2B5EF4-FFF2-40B4-BE49-F238E27FC236}">
                <a16:creationId xmlns:a16="http://schemas.microsoft.com/office/drawing/2014/main" id="{ADA056F2-85FA-3FAD-858B-059BE89D593E}"/>
              </a:ext>
            </a:extLst>
          </p:cNvPr>
          <p:cNvSpPr>
            <a:spLocks noGrp="1"/>
          </p:cNvSpPr>
          <p:nvPr>
            <p:ph idx="1"/>
          </p:nvPr>
        </p:nvSpPr>
        <p:spPr>
          <a:xfrm>
            <a:off x="252412" y="1071648"/>
            <a:ext cx="11783643" cy="5640302"/>
          </a:xfrm>
        </p:spPr>
        <p:txBody>
          <a:bodyPr>
            <a:normAutofit fontScale="92500" lnSpcReduction="10000"/>
          </a:bodyPr>
          <a:lstStyle/>
          <a:p>
            <a:pPr algn="just">
              <a:lnSpc>
                <a:spcPct val="106000"/>
              </a:lnSpc>
              <a:spcAft>
                <a:spcPts val="800"/>
              </a:spcAft>
            </a:pPr>
            <a:r>
              <a:rPr lang="kk-KZ" sz="1800" b="1" dirty="0">
                <a:effectLst/>
                <a:latin typeface="Tahoma" panose="020B0604030504040204" pitchFamily="34" charset="0"/>
                <a:ea typeface="Tahoma" panose="020B0604030504040204" pitchFamily="34" charset="0"/>
                <a:cs typeface="Tahoma" panose="020B0604030504040204" pitchFamily="34" charset="0"/>
              </a:rPr>
              <a:t>STEAM-білім беру – </a:t>
            </a:r>
            <a:r>
              <a:rPr lang="kk-KZ" sz="1800" dirty="0">
                <a:effectLst/>
                <a:latin typeface="Tahoma" panose="020B0604030504040204" pitchFamily="34" charset="0"/>
                <a:ea typeface="Tahoma" panose="020B0604030504040204" pitchFamily="34" charset="0"/>
                <a:cs typeface="Tahoma" panose="020B0604030504040204" pitchFamily="34" charset="0"/>
              </a:rPr>
              <a:t>әлемдік білім берудегі негізгі трендтердің бірі. </a:t>
            </a:r>
            <a:endParaRPr lang="ru-RU" sz="18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6000"/>
              </a:lnSpc>
              <a:spcAft>
                <a:spcPts val="800"/>
              </a:spcAft>
            </a:pPr>
            <a:r>
              <a:rPr lang="kk-KZ" sz="1800" dirty="0">
                <a:effectLst/>
                <a:latin typeface="Tahoma" panose="020B0604030504040204" pitchFamily="34" charset="0"/>
                <a:ea typeface="Tahoma" panose="020B0604030504040204" pitchFamily="34" charset="0"/>
                <a:cs typeface="Tahoma" panose="020B0604030504040204" pitchFamily="34" charset="0"/>
              </a:rPr>
              <a:t>STEM – </a:t>
            </a:r>
            <a:r>
              <a:rPr lang="kk-KZ" sz="1800" dirty="0" err="1">
                <a:effectLst/>
                <a:latin typeface="Tahoma" panose="020B0604030504040204" pitchFamily="34" charset="0"/>
                <a:ea typeface="Tahoma" panose="020B0604030504040204" pitchFamily="34" charset="0"/>
                <a:cs typeface="Tahoma" panose="020B0604030504040204" pitchFamily="34" charset="0"/>
              </a:rPr>
              <a:t>science</a:t>
            </a:r>
            <a:r>
              <a:rPr lang="kk-KZ" sz="1800" dirty="0">
                <a:effectLst/>
                <a:latin typeface="Tahoma" panose="020B0604030504040204" pitchFamily="34" charset="0"/>
                <a:ea typeface="Tahoma" panose="020B0604030504040204" pitchFamily="34" charset="0"/>
                <a:cs typeface="Tahoma" panose="020B0604030504040204" pitchFamily="34" charset="0"/>
              </a:rPr>
              <a:t> («ғылым»), </a:t>
            </a:r>
            <a:r>
              <a:rPr lang="kk-KZ" sz="1800" dirty="0" err="1">
                <a:effectLst/>
                <a:latin typeface="Tahoma" panose="020B0604030504040204" pitchFamily="34" charset="0"/>
                <a:ea typeface="Tahoma" panose="020B0604030504040204" pitchFamily="34" charset="0"/>
                <a:cs typeface="Tahoma" panose="020B0604030504040204" pitchFamily="34" charset="0"/>
              </a:rPr>
              <a:t>technology</a:t>
            </a:r>
            <a:r>
              <a:rPr lang="kk-KZ" sz="1800" dirty="0">
                <a:effectLst/>
                <a:latin typeface="Tahoma" panose="020B0604030504040204" pitchFamily="34" charset="0"/>
                <a:ea typeface="Tahoma" panose="020B0604030504040204" pitchFamily="34" charset="0"/>
                <a:cs typeface="Tahoma" panose="020B0604030504040204" pitchFamily="34" charset="0"/>
              </a:rPr>
              <a:t> («технология»), </a:t>
            </a:r>
            <a:r>
              <a:rPr lang="kk-KZ" sz="1800" dirty="0" err="1">
                <a:effectLst/>
                <a:latin typeface="Tahoma" panose="020B0604030504040204" pitchFamily="34" charset="0"/>
                <a:ea typeface="Tahoma" panose="020B0604030504040204" pitchFamily="34" charset="0"/>
                <a:cs typeface="Tahoma" panose="020B0604030504040204" pitchFamily="34" charset="0"/>
              </a:rPr>
              <a:t>engineering</a:t>
            </a:r>
            <a:r>
              <a:rPr lang="kk-KZ" sz="1800" dirty="0">
                <a:effectLst/>
                <a:latin typeface="Tahoma" panose="020B0604030504040204" pitchFamily="34" charset="0"/>
                <a:ea typeface="Tahoma" panose="020B0604030504040204" pitchFamily="34" charset="0"/>
                <a:cs typeface="Tahoma" panose="020B0604030504040204" pitchFamily="34" charset="0"/>
              </a:rPr>
              <a:t> «инженерия» және </a:t>
            </a:r>
            <a:r>
              <a:rPr lang="kk-KZ" sz="1800" dirty="0" err="1">
                <a:effectLst/>
                <a:latin typeface="Tahoma" panose="020B0604030504040204" pitchFamily="34" charset="0"/>
                <a:ea typeface="Tahoma" panose="020B0604030504040204" pitchFamily="34" charset="0"/>
                <a:cs typeface="Tahoma" panose="020B0604030504040204" pitchFamily="34" charset="0"/>
              </a:rPr>
              <a:t>mathematics</a:t>
            </a:r>
            <a:r>
              <a:rPr lang="kk-KZ" sz="1800" dirty="0">
                <a:effectLst/>
                <a:latin typeface="Tahoma" panose="020B0604030504040204" pitchFamily="34" charset="0"/>
                <a:ea typeface="Tahoma" panose="020B0604030504040204" pitchFamily="34" charset="0"/>
                <a:cs typeface="Tahoma" panose="020B0604030504040204" pitchFamily="34" charset="0"/>
              </a:rPr>
              <a:t> («математика») деген ұғымдарды білдіретін аббревиатура. Бұл қазіргі кезде қолданылып жүрген және келешектегі технологиялық инновацияларды дамыту үшін қажет төрт негізгі сала болып табылады. Бұл термин алғаш рет АҚШ Ұлттық ғылыми қорының оқу бағдарламаларында қолданылған, көп жағдайда </a:t>
            </a:r>
            <a:r>
              <a:rPr lang="kk-KZ" sz="1800" b="1" dirty="0">
                <a:effectLst/>
                <a:latin typeface="Tahoma" panose="020B0604030504040204" pitchFamily="34" charset="0"/>
                <a:ea typeface="Tahoma" panose="020B0604030504040204" pitchFamily="34" charset="0"/>
                <a:cs typeface="Tahoma" panose="020B0604030504040204" pitchFamily="34" charset="0"/>
              </a:rPr>
              <a:t>«ғылыми-техникалық білім беру» деген ұғымда қолданылады. </a:t>
            </a:r>
            <a:endParaRPr lang="ru-RU" sz="1800" b="1"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6000"/>
              </a:lnSpc>
              <a:spcAft>
                <a:spcPts val="800"/>
              </a:spcAft>
            </a:pPr>
            <a:r>
              <a:rPr lang="kk-KZ" sz="1800" dirty="0">
                <a:effectLst/>
                <a:latin typeface="Tahoma" panose="020B0604030504040204" pitchFamily="34" charset="0"/>
                <a:ea typeface="Tahoma" panose="020B0604030504040204" pitchFamily="34" charset="0"/>
                <a:cs typeface="Tahoma" panose="020B0604030504040204" pitchFamily="34" charset="0"/>
              </a:rPr>
              <a:t>Қазіргі кезде технологиялар мен жоғары технологиялық өндіріспен және жаратылыстану ғылымдарымен сабақтаса байланысқан мамандықтарды дамыту өзекті болып табылады. </a:t>
            </a:r>
            <a:endParaRPr lang="ru-RU" sz="18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6000"/>
              </a:lnSpc>
              <a:spcAft>
                <a:spcPts val="800"/>
              </a:spcAft>
            </a:pPr>
            <a:r>
              <a:rPr lang="kk-KZ" sz="1800" b="1" dirty="0">
                <a:effectLst/>
                <a:latin typeface="Tahoma" panose="020B0604030504040204" pitchFamily="34" charset="0"/>
                <a:ea typeface="Tahoma" panose="020B0604030504040204" pitchFamily="34" charset="0"/>
                <a:cs typeface="Tahoma" panose="020B0604030504040204" pitchFamily="34" charset="0"/>
              </a:rPr>
              <a:t>STEAM білім беру </a:t>
            </a:r>
            <a:r>
              <a:rPr lang="kk-KZ" sz="18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пәнаралық және қолданбалы тәсілдерді қолдануға</a:t>
            </a:r>
            <a:r>
              <a:rPr lang="kk-KZ" sz="1800" b="1" dirty="0">
                <a:effectLst/>
                <a:latin typeface="Tahoma" panose="020B0604030504040204" pitchFamily="34" charset="0"/>
                <a:ea typeface="Tahoma" panose="020B0604030504040204" pitchFamily="34" charset="0"/>
                <a:cs typeface="Tahoma" panose="020B0604030504040204" pitchFamily="34" charset="0"/>
              </a:rPr>
              <a:t>, сондай-ақ </a:t>
            </a:r>
            <a:r>
              <a:rPr lang="kk-KZ" sz="18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жаратылыстану ғылымдарын, технологияларды, инженерияны, шығармашылық пен математиканы біртұтас оқыту жүйесіне интеграциялауға негізделеді.</a:t>
            </a:r>
            <a:endParaRPr lang="ru-RU" sz="1800" b="1" dirty="0">
              <a:solidFill>
                <a:srgbClr val="FF0000"/>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6000"/>
              </a:lnSpc>
              <a:spcAft>
                <a:spcPts val="800"/>
              </a:spcAft>
            </a:pPr>
            <a:r>
              <a:rPr lang="kk-KZ" sz="1800" dirty="0">
                <a:effectLst/>
                <a:latin typeface="Tahoma" panose="020B0604030504040204" pitchFamily="34" charset="0"/>
                <a:ea typeface="Tahoma" panose="020B0604030504040204" pitchFamily="34" charset="0"/>
                <a:cs typeface="Tahoma" panose="020B0604030504040204" pitchFamily="34" charset="0"/>
              </a:rPr>
              <a:t>Тиімді STEM-білім беру оқушылардың қызығушылығын тудырады және олардың ерте жастағы </a:t>
            </a:r>
            <a:r>
              <a:rPr lang="kk-KZ" sz="1800" b="1" dirty="0">
                <a:effectLst/>
                <a:latin typeface="Tahoma" panose="020B0604030504040204" pitchFamily="34" charset="0"/>
                <a:ea typeface="Tahoma" panose="020B0604030504040204" pitchFamily="34" charset="0"/>
                <a:cs typeface="Tahoma" panose="020B0604030504040204" pitchFamily="34" charset="0"/>
              </a:rPr>
              <a:t>тәжірибесіне </a:t>
            </a:r>
            <a:r>
              <a:rPr lang="kk-KZ" sz="1800" dirty="0">
                <a:effectLst/>
                <a:latin typeface="Tahoma" panose="020B0604030504040204" pitchFamily="34" charset="0"/>
                <a:ea typeface="Tahoma" panose="020B0604030504040204" pitchFamily="34" charset="0"/>
                <a:cs typeface="Tahoma" panose="020B0604030504040204" pitchFamily="34" charset="0"/>
              </a:rPr>
              <a:t>ықпал етеді. Бұл олардың белгілі бір салаға бейімділігін анықтауға, </a:t>
            </a:r>
            <a:r>
              <a:rPr lang="kk-KZ" sz="1800" b="1" dirty="0">
                <a:effectLst/>
                <a:latin typeface="Tahoma" panose="020B0604030504040204" pitchFamily="34" charset="0"/>
                <a:ea typeface="Tahoma" panose="020B0604030504040204" pitchFamily="34" charset="0"/>
                <a:cs typeface="Tahoma" panose="020B0604030504040204" pitchFamily="34" charset="0"/>
              </a:rPr>
              <a:t>практикалық дағдыларды меңгеру </a:t>
            </a:r>
            <a:r>
              <a:rPr lang="kk-KZ" sz="1800" dirty="0">
                <a:effectLst/>
                <a:latin typeface="Tahoma" panose="020B0604030504040204" pitchFamily="34" charset="0"/>
                <a:ea typeface="Tahoma" panose="020B0604030504040204" pitchFamily="34" charset="0"/>
                <a:cs typeface="Tahoma" panose="020B0604030504040204" pitchFamily="34" charset="0"/>
              </a:rPr>
              <a:t>барысында математикалық және ғылыми ойлауын дамытуға, келешекте ғылымға, математикаға және технологияларға  қызығушылығын сақтауға көмектеседі. Тиімді STEM-білім беруді жүзеге асыруға ықпал ететін негізгі элементтер білім беру стандарттары, оқу бағдарламалары және жоғары білікті мұғалімдер болып табылады. Сонымен қатар білім беру процесінде оқушылардың білім деңгейін жүйелі тексеру және бағалау, білім берудің жоғары стандартының тең қолжетімділігі маңызды рөл атқарады.</a:t>
            </a:r>
            <a:endParaRPr lang="ru-RU" sz="18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8" name="Рисунок 7">
            <a:extLst>
              <a:ext uri="{FF2B5EF4-FFF2-40B4-BE49-F238E27FC236}">
                <a16:creationId xmlns:a16="http://schemas.microsoft.com/office/drawing/2014/main" id="{AD4A38A0-D768-1E0E-2E52-36841071D1DD}"/>
              </a:ext>
            </a:extLst>
          </p:cNvPr>
          <p:cNvPicPr>
            <a:picLocks noChangeAspect="1"/>
          </p:cNvPicPr>
          <p:nvPr/>
        </p:nvPicPr>
        <p:blipFill>
          <a:blip r:embed="rId2"/>
          <a:stretch>
            <a:fillRect/>
          </a:stretch>
        </p:blipFill>
        <p:spPr>
          <a:xfrm>
            <a:off x="7878725" y="146050"/>
            <a:ext cx="1689801" cy="1151531"/>
          </a:xfrm>
          <a:prstGeom prst="rect">
            <a:avLst/>
          </a:prstGeom>
        </p:spPr>
      </p:pic>
      <p:pic>
        <p:nvPicPr>
          <p:cNvPr id="9" name="Рисунок 8">
            <a:extLst>
              <a:ext uri="{FF2B5EF4-FFF2-40B4-BE49-F238E27FC236}">
                <a16:creationId xmlns:a16="http://schemas.microsoft.com/office/drawing/2014/main" id="{65868E34-9E15-787E-02C1-2650FD19E505}"/>
              </a:ext>
            </a:extLst>
          </p:cNvPr>
          <p:cNvPicPr>
            <a:picLocks noChangeAspect="1"/>
          </p:cNvPicPr>
          <p:nvPr/>
        </p:nvPicPr>
        <p:blipFill>
          <a:blip r:embed="rId3"/>
          <a:stretch>
            <a:fillRect/>
          </a:stretch>
        </p:blipFill>
        <p:spPr>
          <a:xfrm>
            <a:off x="9741195" y="170674"/>
            <a:ext cx="2294860" cy="810314"/>
          </a:xfrm>
          <a:prstGeom prst="rect">
            <a:avLst/>
          </a:prstGeom>
        </p:spPr>
      </p:pic>
    </p:spTree>
    <p:extLst>
      <p:ext uri="{BB962C8B-B14F-4D97-AF65-F5344CB8AC3E}">
        <p14:creationId xmlns:p14="http://schemas.microsoft.com/office/powerpoint/2010/main" val="2342186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sp>
        <p:nvSpPr>
          <p:cNvPr id="2" name="Заголовок 1"/>
          <p:cNvSpPr>
            <a:spLocks noGrp="1"/>
          </p:cNvSpPr>
          <p:nvPr>
            <p:ph type="title"/>
          </p:nvPr>
        </p:nvSpPr>
        <p:spPr>
          <a:xfrm>
            <a:off x="2673926" y="1197309"/>
            <a:ext cx="6497782" cy="673054"/>
          </a:xfrm>
        </p:spPr>
        <p:txBody>
          <a:bodyPr>
            <a:normAutofit fontScale="90000"/>
          </a:bodyPr>
          <a:lstStyle/>
          <a:p>
            <a:pPr algn="ctr"/>
            <a:r>
              <a:rPr lang="kk-KZ" b="1" dirty="0">
                <a:solidFill>
                  <a:schemeClr val="bg1"/>
                </a:solidFill>
                <a:latin typeface="Times New Roman" panose="02020603050405020304" pitchFamily="18" charset="0"/>
                <a:cs typeface="Times New Roman" panose="02020603050405020304" pitchFamily="18" charset="0"/>
              </a:rPr>
              <a:t>STEM - білім беру</a:t>
            </a:r>
            <a:endParaRPr lang="ru-RU" b="1"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23452" y="1995053"/>
            <a:ext cx="11000511" cy="4322619"/>
          </a:xfrm>
          <a:solidFill>
            <a:schemeClr val="bg1"/>
          </a:solidFill>
        </p:spPr>
        <p:txBody>
          <a:bodyPr>
            <a:normAutofit/>
          </a:bodyPr>
          <a:lstStyle/>
          <a:p>
            <a:pPr marL="0" indent="0" algn="just">
              <a:buNone/>
            </a:pPr>
            <a:endParaRPr lang="kk-KZ" sz="2800" b="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kk-KZ" sz="2800" b="1" dirty="0">
                <a:solidFill>
                  <a:srgbClr val="FF0000"/>
                </a:solidFill>
                <a:latin typeface="Times New Roman" panose="02020603050405020304" pitchFamily="18" charset="0"/>
                <a:cs typeface="Times New Roman" panose="02020603050405020304" pitchFamily="18" charset="0"/>
              </a:rPr>
              <a:t>STEM</a:t>
            </a:r>
            <a:r>
              <a:rPr lang="en-AE" b="1" dirty="0">
                <a:solidFill>
                  <a:srgbClr val="FF0000"/>
                </a:solidFill>
                <a:latin typeface="Times New Roman" panose="02020603050405020304" pitchFamily="18" charset="0"/>
                <a:cs typeface="Times New Roman" panose="02020603050405020304" pitchFamily="18" charset="0"/>
              </a:rPr>
              <a:t>-</a:t>
            </a:r>
            <a:r>
              <a:rPr lang="kk-KZ" b="1" dirty="0">
                <a:solidFill>
                  <a:srgbClr val="FF0000"/>
                </a:solidFill>
                <a:latin typeface="Times New Roman" panose="02020603050405020304" pitchFamily="18" charset="0"/>
                <a:cs typeface="Times New Roman" panose="02020603050405020304" pitchFamily="18" charset="0"/>
              </a:rPr>
              <a:t>оқыту </a:t>
            </a:r>
            <a:r>
              <a:rPr lang="kk-KZ" sz="2800" b="1" dirty="0">
                <a:latin typeface="Times New Roman" panose="02020603050405020304" pitchFamily="18" charset="0"/>
                <a:cs typeface="Times New Roman" panose="02020603050405020304" pitchFamily="18" charset="0"/>
              </a:rPr>
              <a:t>инженерлік, шығармашылық, жаратылыстану ғылымдары мен технологиялардың кіріктірілуі негізінде жоба және пәнаралық амалдарды байланыстыратын жаңаша ойлау және жаңа технологияларға бағытталған ғылымдардың бірігуі. </a:t>
            </a:r>
            <a:endParaRPr lang="en-AE" sz="2800" b="1" dirty="0">
              <a:latin typeface="Times New Roman" panose="02020603050405020304" pitchFamily="18" charset="0"/>
              <a:cs typeface="Times New Roman" panose="02020603050405020304" pitchFamily="18" charset="0"/>
            </a:endParaRPr>
          </a:p>
          <a:p>
            <a:pPr marL="0" indent="0" algn="just">
              <a:buNone/>
            </a:pPr>
            <a:endParaRPr lang="kk-KZ" sz="2800" b="1" dirty="0">
              <a:latin typeface="Times New Roman" panose="02020603050405020304" pitchFamily="18" charset="0"/>
              <a:cs typeface="Times New Roman" panose="02020603050405020304" pitchFamily="18" charset="0"/>
            </a:endParaRPr>
          </a:p>
          <a:p>
            <a:pPr marL="0" indent="0" algn="just">
              <a:buNone/>
            </a:pPr>
            <a:r>
              <a:rPr lang="kk-KZ" sz="2800" b="1" dirty="0">
                <a:solidFill>
                  <a:srgbClr val="FF0000"/>
                </a:solidFill>
                <a:latin typeface="Times New Roman" panose="02020603050405020304" pitchFamily="18" charset="0"/>
                <a:cs typeface="Times New Roman" panose="02020603050405020304" pitchFamily="18" charset="0"/>
              </a:rPr>
              <a:t>STEM</a:t>
            </a:r>
            <a:r>
              <a:rPr lang="kk-KZ" sz="2800" b="1" dirty="0">
                <a:latin typeface="Times New Roman" panose="02020603050405020304" pitchFamily="18" charset="0"/>
                <a:cs typeface="Times New Roman" panose="02020603050405020304" pitchFamily="18" charset="0"/>
              </a:rPr>
              <a:t> технологияларының озық түрлеріне математикалық модельдеу, инженерлік графика, дизайн жасау, жоба жасау, түрлі зертханалар жатады. </a:t>
            </a:r>
          </a:p>
          <a:p>
            <a:pPr marL="0" indent="0" algn="just">
              <a:buNone/>
            </a:pPr>
            <a:endParaRPr lang="en-AE" sz="2800" b="1" dirty="0">
              <a:latin typeface="Times New Roman" panose="02020603050405020304" pitchFamily="18" charset="0"/>
              <a:cs typeface="Times New Roman" panose="02020603050405020304" pitchFamily="18" charset="0"/>
            </a:endParaRPr>
          </a:p>
          <a:p>
            <a:pPr marL="0" indent="0" algn="just">
              <a:buNone/>
            </a:pPr>
            <a:endParaRPr lang="ru-RU" sz="2800" b="1" dirty="0">
              <a:latin typeface="Times New Roman" panose="02020603050405020304" pitchFamily="18" charset="0"/>
              <a:cs typeface="Times New Roman" panose="020206030504050203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779" y="0"/>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2041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58" y="0"/>
            <a:ext cx="12214858" cy="6845189"/>
          </a:xfrm>
          <a:prstGeom prst="rect">
            <a:avLst/>
          </a:prstGeom>
        </p:spPr>
      </p:pic>
      <p:sp>
        <p:nvSpPr>
          <p:cNvPr id="2" name="Заголовок 1"/>
          <p:cNvSpPr>
            <a:spLocks noGrp="1"/>
          </p:cNvSpPr>
          <p:nvPr>
            <p:ph type="title"/>
          </p:nvPr>
        </p:nvSpPr>
        <p:spPr>
          <a:xfrm>
            <a:off x="651161" y="1442184"/>
            <a:ext cx="10726189" cy="617636"/>
          </a:xfrm>
        </p:spPr>
        <p:txBody>
          <a:bodyPr>
            <a:normAutofit fontScale="90000"/>
          </a:bodyPr>
          <a:lstStyle/>
          <a:p>
            <a:pPr algn="ctr"/>
            <a:r>
              <a:rPr lang="kk-KZ" b="1" dirty="0">
                <a:solidFill>
                  <a:schemeClr val="bg1"/>
                </a:solidFill>
                <a:latin typeface="Times New Roman" panose="02020603050405020304" pitchFamily="18" charset="0"/>
                <a:cs typeface="Times New Roman" panose="02020603050405020304" pitchFamily="18" charset="0"/>
              </a:rPr>
              <a:t>STEAM-оқыту әдістері: </a:t>
            </a:r>
            <a:endParaRPr lang="ru-RU" b="1" dirty="0">
              <a:solidFill>
                <a:schemeClr val="bg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555565" y="2444772"/>
            <a:ext cx="10917382" cy="3706647"/>
          </a:xfrm>
        </p:spPr>
        <p:txBody>
          <a:bodyPr>
            <a:noAutofit/>
          </a:bodyPr>
          <a:lstStyle/>
          <a:p>
            <a:pPr lvl="0">
              <a:lnSpc>
                <a:spcPct val="100000"/>
              </a:lnSpc>
            </a:pPr>
            <a:r>
              <a:rPr lang="x-none" sz="3600" b="1" dirty="0">
                <a:solidFill>
                  <a:schemeClr val="bg1"/>
                </a:solidFill>
                <a:latin typeface="Times New Roman" panose="02020603050405020304" pitchFamily="18" charset="0"/>
                <a:cs typeface="Times New Roman" panose="02020603050405020304" pitchFamily="18" charset="0"/>
              </a:rPr>
              <a:t>5Е (</a:t>
            </a:r>
            <a:r>
              <a:rPr lang="en-AE" sz="3600" b="1" dirty="0">
                <a:solidFill>
                  <a:schemeClr val="bg1"/>
                </a:solidFill>
                <a:latin typeface="Times New Roman" panose="02020603050405020304" pitchFamily="18" charset="0"/>
                <a:cs typeface="Times New Roman" panose="02020603050405020304" pitchFamily="18" charset="0"/>
              </a:rPr>
              <a:t>Engage, Explore</a:t>
            </a:r>
            <a:r>
              <a:rPr lang="x-none" sz="3600" b="1" dirty="0">
                <a:solidFill>
                  <a:schemeClr val="bg1"/>
                </a:solidFill>
                <a:latin typeface="Times New Roman" panose="02020603050405020304" pitchFamily="18" charset="0"/>
                <a:cs typeface="Times New Roman" panose="02020603050405020304" pitchFamily="18" charset="0"/>
              </a:rPr>
              <a:t>,</a:t>
            </a:r>
            <a:r>
              <a:rPr lang="en-AE" sz="3600" b="1" dirty="0">
                <a:solidFill>
                  <a:schemeClr val="bg1"/>
                </a:solidFill>
                <a:latin typeface="Times New Roman" panose="02020603050405020304" pitchFamily="18" charset="0"/>
                <a:cs typeface="Times New Roman" panose="02020603050405020304" pitchFamily="18" charset="0"/>
              </a:rPr>
              <a:t> Explain</a:t>
            </a:r>
            <a:r>
              <a:rPr lang="kk-KZ" sz="3600" b="1" dirty="0">
                <a:solidFill>
                  <a:schemeClr val="bg1"/>
                </a:solidFill>
                <a:latin typeface="Times New Roman" panose="02020603050405020304" pitchFamily="18" charset="0"/>
                <a:cs typeface="Times New Roman" panose="02020603050405020304" pitchFamily="18" charset="0"/>
              </a:rPr>
              <a:t>,</a:t>
            </a:r>
            <a:r>
              <a:rPr lang="en-AE" sz="3600" b="1" dirty="0">
                <a:solidFill>
                  <a:schemeClr val="bg1"/>
                </a:solidFill>
                <a:latin typeface="Times New Roman" panose="02020603050405020304" pitchFamily="18" charset="0"/>
                <a:cs typeface="Times New Roman" panose="02020603050405020304" pitchFamily="18" charset="0"/>
              </a:rPr>
              <a:t> Elaborate</a:t>
            </a:r>
            <a:r>
              <a:rPr lang="kk-KZ" sz="3600" b="1" dirty="0">
                <a:solidFill>
                  <a:schemeClr val="bg1"/>
                </a:solidFill>
                <a:latin typeface="Times New Roman" panose="02020603050405020304" pitchFamily="18" charset="0"/>
                <a:cs typeface="Times New Roman" panose="02020603050405020304" pitchFamily="18" charset="0"/>
              </a:rPr>
              <a:t>,</a:t>
            </a:r>
            <a:r>
              <a:rPr lang="en-AE" sz="3600" b="1" dirty="0">
                <a:solidFill>
                  <a:schemeClr val="bg1"/>
                </a:solidFill>
                <a:latin typeface="Times New Roman" panose="02020603050405020304" pitchFamily="18" charset="0"/>
                <a:cs typeface="Times New Roman" panose="02020603050405020304" pitchFamily="18" charset="0"/>
              </a:rPr>
              <a:t>  Evaluate</a:t>
            </a:r>
            <a:r>
              <a:rPr lang="x-none" sz="3600" b="1" dirty="0">
                <a:solidFill>
                  <a:schemeClr val="bg1"/>
                </a:solidFill>
                <a:latin typeface="Times New Roman" panose="02020603050405020304" pitchFamily="18" charset="0"/>
                <a:cs typeface="Times New Roman" panose="02020603050405020304" pitchFamily="18" charset="0"/>
              </a:rPr>
              <a:t>) </a:t>
            </a:r>
            <a:endParaRPr lang="ru-RU" sz="3600" dirty="0">
              <a:solidFill>
                <a:schemeClr val="bg1"/>
              </a:solidFill>
              <a:latin typeface="Times New Roman" panose="02020603050405020304" pitchFamily="18" charset="0"/>
              <a:cs typeface="Times New Roman" panose="02020603050405020304" pitchFamily="18" charset="0"/>
            </a:endParaRPr>
          </a:p>
          <a:p>
            <a:pPr lvl="0">
              <a:lnSpc>
                <a:spcPct val="100000"/>
              </a:lnSpc>
            </a:pPr>
            <a:r>
              <a:rPr lang="x-none" sz="3600" b="1" dirty="0">
                <a:solidFill>
                  <a:schemeClr val="bg1"/>
                </a:solidFill>
                <a:latin typeface="Times New Roman" panose="02020603050405020304" pitchFamily="18" charset="0"/>
                <a:cs typeface="Times New Roman" panose="02020603050405020304" pitchFamily="18" charset="0"/>
              </a:rPr>
              <a:t>PBL(</a:t>
            </a:r>
            <a:r>
              <a:rPr lang="en-AE" sz="3600" b="1" dirty="0">
                <a:solidFill>
                  <a:schemeClr val="bg1"/>
                </a:solidFill>
                <a:latin typeface="Times New Roman" panose="02020603050405020304" pitchFamily="18" charset="0"/>
                <a:cs typeface="Times New Roman" panose="02020603050405020304" pitchFamily="18" charset="0"/>
              </a:rPr>
              <a:t>Project-Based Learning</a:t>
            </a:r>
            <a:r>
              <a:rPr lang="x-none" sz="3600" b="1" dirty="0">
                <a:solidFill>
                  <a:schemeClr val="bg1"/>
                </a:solidFill>
                <a:latin typeface="Times New Roman" panose="02020603050405020304" pitchFamily="18" charset="0"/>
                <a:cs typeface="Times New Roman" panose="02020603050405020304" pitchFamily="18" charset="0"/>
              </a:rPr>
              <a:t>)</a:t>
            </a:r>
            <a:endParaRPr lang="ru-RU" sz="3600" dirty="0">
              <a:solidFill>
                <a:schemeClr val="bg1"/>
              </a:solidFill>
              <a:latin typeface="Times New Roman" panose="02020603050405020304" pitchFamily="18" charset="0"/>
              <a:cs typeface="Times New Roman" panose="02020603050405020304" pitchFamily="18" charset="0"/>
            </a:endParaRPr>
          </a:p>
          <a:p>
            <a:pPr lvl="0">
              <a:lnSpc>
                <a:spcPct val="100000"/>
              </a:lnSpc>
            </a:pPr>
            <a:r>
              <a:rPr lang="x-none" sz="3600" b="1" dirty="0">
                <a:solidFill>
                  <a:schemeClr val="bg1"/>
                </a:solidFill>
                <a:latin typeface="Times New Roman" panose="02020603050405020304" pitchFamily="18" charset="0"/>
                <a:cs typeface="Times New Roman" panose="02020603050405020304" pitchFamily="18" charset="0"/>
              </a:rPr>
              <a:t>Engineering design</a:t>
            </a:r>
            <a:endParaRPr lang="ru-RU" sz="3600" dirty="0">
              <a:solidFill>
                <a:schemeClr val="bg1"/>
              </a:solidFill>
              <a:latin typeface="Times New Roman" panose="02020603050405020304" pitchFamily="18" charset="0"/>
              <a:cs typeface="Times New Roman" panose="02020603050405020304" pitchFamily="18" charset="0"/>
            </a:endParaRPr>
          </a:p>
          <a:p>
            <a:pPr lvl="0">
              <a:lnSpc>
                <a:spcPct val="100000"/>
              </a:lnSpc>
            </a:pPr>
            <a:r>
              <a:rPr lang="x-none" sz="3600" b="1" dirty="0">
                <a:solidFill>
                  <a:schemeClr val="bg1"/>
                </a:solidFill>
                <a:latin typeface="Times New Roman" panose="02020603050405020304" pitchFamily="18" charset="0"/>
                <a:cs typeface="Times New Roman" panose="02020603050405020304" pitchFamily="18" charset="0"/>
              </a:rPr>
              <a:t>CER (Claim, evidence, reasoning)</a:t>
            </a:r>
            <a:endParaRPr lang="ru-RU" sz="3600" dirty="0">
              <a:solidFill>
                <a:schemeClr val="bg1"/>
              </a:solidFill>
              <a:latin typeface="Times New Roman" panose="02020603050405020304" pitchFamily="18" charset="0"/>
              <a:cs typeface="Times New Roman" panose="02020603050405020304" pitchFamily="18" charset="0"/>
            </a:endParaRPr>
          </a:p>
          <a:p>
            <a:pPr lvl="0">
              <a:lnSpc>
                <a:spcPct val="100000"/>
              </a:lnSpc>
            </a:pPr>
            <a:r>
              <a:rPr lang="x-none" sz="3600" b="1" dirty="0">
                <a:solidFill>
                  <a:schemeClr val="bg1"/>
                </a:solidFill>
                <a:latin typeface="Times New Roman" panose="02020603050405020304" pitchFamily="18" charset="0"/>
                <a:cs typeface="Times New Roman" panose="02020603050405020304" pitchFamily="18" charset="0"/>
              </a:rPr>
              <a:t>Inquiry based learning</a:t>
            </a:r>
            <a:endParaRPr lang="ru-RU" sz="3600" dirty="0">
              <a:solidFill>
                <a:schemeClr val="bg1"/>
              </a:solidFill>
              <a:latin typeface="Times New Roman" panose="02020603050405020304" pitchFamily="18" charset="0"/>
              <a:cs typeface="Times New Roman" panose="02020603050405020304" pitchFamily="18" charset="0"/>
            </a:endParaRPr>
          </a:p>
          <a:p>
            <a:pPr marL="0" indent="0">
              <a:lnSpc>
                <a:spcPct val="100000"/>
              </a:lnSpc>
              <a:buNone/>
            </a:pPr>
            <a:endParaRPr lang="ru-RU" sz="3600" dirty="0">
              <a:solidFill>
                <a:schemeClr val="bg1"/>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8708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sp>
        <p:nvSpPr>
          <p:cNvPr id="3" name="Объект 2"/>
          <p:cNvSpPr>
            <a:spLocks noGrp="1"/>
          </p:cNvSpPr>
          <p:nvPr>
            <p:ph idx="1"/>
          </p:nvPr>
        </p:nvSpPr>
        <p:spPr>
          <a:xfrm>
            <a:off x="464126" y="1967345"/>
            <a:ext cx="11360728" cy="4405746"/>
          </a:xfrm>
        </p:spPr>
        <p:txBody>
          <a:bodyPr numCol="2">
            <a:noAutofit/>
          </a:bodyPr>
          <a:lstStyle/>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оқушыларға берілетін теориялық білімді практикада, өмірде қолдануы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оқушылардың қызығушылығы жоғары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теориялық білімді тез оңай меңгереді, </a:t>
            </a:r>
            <a:r>
              <a:rPr lang="en-AE" sz="2000" b="1" dirty="0">
                <a:solidFill>
                  <a:schemeClr val="bg1"/>
                </a:solidFill>
                <a:latin typeface="Times New Roman" panose="02020603050405020304" pitchFamily="18" charset="0"/>
                <a:cs typeface="Times New Roman" panose="02020603050405020304" pitchFamily="18" charset="0"/>
              </a:rPr>
              <a:t> </a:t>
            </a:r>
            <a:r>
              <a:rPr lang="x-none" sz="2000" b="1" dirty="0">
                <a:solidFill>
                  <a:schemeClr val="bg1"/>
                </a:solidFill>
                <a:latin typeface="Times New Roman" panose="02020603050405020304" pitchFamily="18" charset="0"/>
                <a:cs typeface="Times New Roman" panose="02020603050405020304" pitchFamily="18" charset="0"/>
              </a:rPr>
              <a:t>білім сапасы артады</a:t>
            </a:r>
            <a:r>
              <a:rPr lang="kk-KZ" sz="2000" b="1" dirty="0">
                <a:solidFill>
                  <a:schemeClr val="bg1"/>
                </a:solidFill>
                <a:latin typeface="Times New Roman" panose="02020603050405020304" pitchFamily="18" charset="0"/>
                <a:cs typeface="Times New Roman" panose="02020603050405020304" pitchFamily="18" charset="0"/>
              </a:rPr>
              <a:t>;</a:t>
            </a:r>
            <a:r>
              <a:rPr lang="x-none" sz="2000" b="1" dirty="0">
                <a:solidFill>
                  <a:schemeClr val="bg1"/>
                </a:solidFill>
                <a:latin typeface="Times New Roman" panose="02020603050405020304" pitchFamily="18" charset="0"/>
                <a:cs typeface="Times New Roman" panose="02020603050405020304" pitchFamily="18" charset="0"/>
              </a:rPr>
              <a:t> </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ой өрісі мен зерттеу дағдылары қалыптасады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талдау мен бағалау жүргізеді</a:t>
            </a:r>
            <a:r>
              <a:rPr lang="kk-KZ" sz="2000" b="1" dirty="0">
                <a:solidFill>
                  <a:schemeClr val="bg1"/>
                </a:solidFill>
                <a:latin typeface="Times New Roman" panose="02020603050405020304" pitchFamily="18" charset="0"/>
                <a:cs typeface="Times New Roman" panose="02020603050405020304" pitchFamily="18" charset="0"/>
              </a:rPr>
              <a:t>;</a:t>
            </a:r>
            <a:r>
              <a:rPr lang="x-none" sz="2000" b="1" dirty="0">
                <a:solidFill>
                  <a:schemeClr val="bg1"/>
                </a:solidFill>
                <a:latin typeface="Times New Roman" panose="02020603050405020304" pitchFamily="18" charset="0"/>
                <a:cs typeface="Times New Roman" panose="02020603050405020304" pitchFamily="18" charset="0"/>
              </a:rPr>
              <a:t> </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мәселе шешу дағдысы артады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ғылымды, құбылыстарды зерттейді, ғылыми сауаттылығы артады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сыни тұрғысынан ойлап, шешім, қорытынды қабылдайды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жаңа өнім жасайды, жаңалық ашады</a:t>
            </a:r>
            <a:r>
              <a:rPr lang="kk-KZ" sz="2000" b="1" dirty="0">
                <a:solidFill>
                  <a:schemeClr val="bg1"/>
                </a:solidFill>
                <a:latin typeface="Times New Roman" panose="02020603050405020304" pitchFamily="18" charset="0"/>
                <a:cs typeface="Times New Roman" panose="02020603050405020304" pitchFamily="18" charset="0"/>
              </a:rPr>
              <a:t>;</a:t>
            </a:r>
            <a:r>
              <a:rPr lang="x-none" sz="2000" b="1" dirty="0">
                <a:solidFill>
                  <a:schemeClr val="bg1"/>
                </a:solidFill>
                <a:latin typeface="Times New Roman" panose="02020603050405020304" pitchFamily="18" charset="0"/>
                <a:cs typeface="Times New Roman" panose="02020603050405020304" pitchFamily="18" charset="0"/>
              </a:rPr>
              <a:t> </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инженерлік дизайн қабілетін дамытады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заманауи технологияларды меңгереді</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математикалық сауаттылығы артады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критикалық ойлау, креативті ойлау қабілеттері артады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өзін – өзі басқару дағдысы, коммуникативті, көшбасшылық дағдылары</a:t>
            </a:r>
            <a:r>
              <a:rPr lang="kk-KZ" sz="2000" b="1" dirty="0">
                <a:solidFill>
                  <a:schemeClr val="bg1"/>
                </a:solidFill>
                <a:latin typeface="Times New Roman" panose="02020603050405020304" pitchFamily="18" charset="0"/>
                <a:cs typeface="Times New Roman" panose="02020603050405020304" pitchFamily="18" charset="0"/>
              </a:rPr>
              <a:t>;</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стандарт емес мәселелді шешу, жүйелі ойлау  дағдысы</a:t>
            </a:r>
            <a:r>
              <a:rPr lang="kk-KZ" sz="2000" b="1" dirty="0">
                <a:solidFill>
                  <a:schemeClr val="bg1"/>
                </a:solidFill>
                <a:latin typeface="Times New Roman" panose="02020603050405020304" pitchFamily="18" charset="0"/>
                <a:cs typeface="Times New Roman" panose="02020603050405020304" pitchFamily="18" charset="0"/>
              </a:rPr>
              <a:t>;</a:t>
            </a:r>
            <a:r>
              <a:rPr lang="x-none" sz="2000" b="1" dirty="0">
                <a:solidFill>
                  <a:schemeClr val="bg1"/>
                </a:solidFill>
                <a:latin typeface="Times New Roman" panose="02020603050405020304" pitchFamily="18" charset="0"/>
                <a:cs typeface="Times New Roman" panose="02020603050405020304" pitchFamily="18" charset="0"/>
              </a:rPr>
              <a:t> </a:t>
            </a:r>
            <a:endParaRPr lang="ru-RU" sz="2000" b="1" dirty="0">
              <a:solidFill>
                <a:schemeClr val="bg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ü"/>
            </a:pPr>
            <a:r>
              <a:rPr lang="x-none" sz="2000" b="1" dirty="0">
                <a:solidFill>
                  <a:schemeClr val="bg1"/>
                </a:solidFill>
                <a:latin typeface="Times New Roman" panose="02020603050405020304" pitchFamily="18" charset="0"/>
                <a:cs typeface="Times New Roman" panose="02020603050405020304" pitchFamily="18" charset="0"/>
              </a:rPr>
              <a:t> жаңашылдыққа бейімделу дағдысы </a:t>
            </a:r>
            <a:endParaRPr lang="ru-RU" sz="2000" b="1" dirty="0">
              <a:solidFill>
                <a:schemeClr val="bg1"/>
              </a:solidFill>
              <a:latin typeface="Times New Roman" panose="02020603050405020304" pitchFamily="18" charset="0"/>
              <a:cs typeface="Times New Roman" panose="02020603050405020304" pitchFamily="18" charset="0"/>
            </a:endParaRPr>
          </a:p>
          <a:p>
            <a:pPr>
              <a:lnSpc>
                <a:spcPct val="100000"/>
              </a:lnSpc>
              <a:buFont typeface="Wingdings" panose="05000000000000000000" pitchFamily="2" charset="2"/>
              <a:buChar char="ü"/>
            </a:pPr>
            <a:endParaRPr lang="ru-RU" sz="2000" b="1" dirty="0">
              <a:solidFill>
                <a:schemeClr val="bg1"/>
              </a:solidFill>
              <a:latin typeface="Times New Roman" panose="02020603050405020304" pitchFamily="18" charset="0"/>
              <a:cs typeface="Times New Roman" panose="02020603050405020304" pitchFamily="18" charset="0"/>
            </a:endParaRPr>
          </a:p>
        </p:txBody>
      </p:sp>
      <p:sp>
        <p:nvSpPr>
          <p:cNvPr id="4" name="Заголовок 1"/>
          <p:cNvSpPr>
            <a:spLocks noGrp="1"/>
          </p:cNvSpPr>
          <p:nvPr>
            <p:ph type="title"/>
          </p:nvPr>
        </p:nvSpPr>
        <p:spPr>
          <a:xfrm>
            <a:off x="367145" y="1121174"/>
            <a:ext cx="11457709" cy="678873"/>
          </a:xfrm>
        </p:spPr>
        <p:txBody>
          <a:bodyPr>
            <a:normAutofit fontScale="90000"/>
          </a:bodyPr>
          <a:lstStyle/>
          <a:p>
            <a:pPr algn="ctr"/>
            <a:r>
              <a:rPr lang="kk-KZ" b="1" dirty="0">
                <a:solidFill>
                  <a:schemeClr val="bg1"/>
                </a:solidFill>
                <a:latin typeface="Tahoma" panose="020B0604030504040204" pitchFamily="34" charset="0"/>
                <a:ea typeface="Tahoma" panose="020B0604030504040204" pitchFamily="34" charset="0"/>
                <a:cs typeface="Tahoma" panose="020B0604030504040204" pitchFamily="34" charset="0"/>
              </a:rPr>
              <a:t>STEAM әдістерін қолданудың нәтижесі: </a:t>
            </a:r>
            <a:endParaRPr lang="ru-RU"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5040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7EA52B8-3177-48B5-92BD-60A2F4FB4B99}"/>
              </a:ext>
            </a:extLst>
          </p:cNvPr>
          <p:cNvSpPr>
            <a:spLocks noGrp="1"/>
          </p:cNvSpPr>
          <p:nvPr>
            <p:ph idx="1"/>
          </p:nvPr>
        </p:nvSpPr>
        <p:spPr>
          <a:xfrm>
            <a:off x="763571" y="1989055"/>
            <a:ext cx="11061569" cy="3914530"/>
          </a:xfrm>
        </p:spPr>
        <p:txBody>
          <a:bodyPr>
            <a:normAutofit/>
          </a:bodyPr>
          <a:lstStyle/>
          <a:p>
            <a:pPr marL="0" indent="0" algn="ctr">
              <a:buNone/>
            </a:pPr>
            <a:r>
              <a:rPr lang="kk-KZ" sz="13800" dirty="0">
                <a:solidFill>
                  <a:srgbClr val="FF0000"/>
                </a:solidFill>
                <a:cs typeface="Aharoni" panose="02010803020104030203" pitchFamily="2" charset="-79"/>
              </a:rPr>
              <a:t>ПРАКТИКА:</a:t>
            </a:r>
            <a:endParaRPr lang="ru-RU" sz="13800" dirty="0">
              <a:solidFill>
                <a:srgbClr val="FF0000"/>
              </a:solidFill>
              <a:cs typeface="Aharoni" panose="02010803020104030203" pitchFamily="2" charset="-79"/>
            </a:endParaRPr>
          </a:p>
        </p:txBody>
      </p:sp>
    </p:spTree>
    <p:extLst>
      <p:ext uri="{BB962C8B-B14F-4D97-AF65-F5344CB8AC3E}">
        <p14:creationId xmlns:p14="http://schemas.microsoft.com/office/powerpoint/2010/main" val="2137534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5621"/>
            <a:ext cx="12192000" cy="6832379"/>
          </a:xfrm>
          <a:prstGeom prst="rect">
            <a:avLst/>
          </a:prstGeom>
        </p:spPr>
      </p:pic>
      <p:pic>
        <p:nvPicPr>
          <p:cNvPr id="19" name="Рисунок 18"/>
          <p:cNvPicPr>
            <a:picLocks noChangeAspect="1"/>
          </p:cNvPicPr>
          <p:nvPr/>
        </p:nvPicPr>
        <p:blipFill rotWithShape="1">
          <a:blip r:embed="rId3" cstate="print">
            <a:extLst>
              <a:ext uri="{28A0092B-C50C-407E-A947-70E740481C1C}">
                <a14:useLocalDpi xmlns:a14="http://schemas.microsoft.com/office/drawing/2010/main" val="0"/>
              </a:ext>
            </a:extLst>
          </a:blip>
          <a:srcRect t="4659" b="17562"/>
          <a:stretch/>
        </p:blipFill>
        <p:spPr>
          <a:xfrm>
            <a:off x="5397142" y="1311660"/>
            <a:ext cx="2023645" cy="20985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Рисунок 2"/>
          <p:cNvPicPr>
            <a:picLocks noChangeAspect="1"/>
          </p:cNvPicPr>
          <p:nvPr/>
        </p:nvPicPr>
        <p:blipFill rotWithShape="1">
          <a:blip r:embed="rId4" cstate="print">
            <a:extLst>
              <a:ext uri="{28A0092B-C50C-407E-A947-70E740481C1C}">
                <a14:useLocalDpi xmlns:a14="http://schemas.microsoft.com/office/drawing/2010/main" val="0"/>
              </a:ext>
            </a:extLst>
          </a:blip>
          <a:srcRect l="8957" t="9676" r="6122" b="13623"/>
          <a:stretch/>
        </p:blipFill>
        <p:spPr>
          <a:xfrm>
            <a:off x="863957" y="1188587"/>
            <a:ext cx="4137533" cy="28027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Рисунок 16"/>
          <p:cNvPicPr>
            <a:picLocks noChangeAspect="1"/>
          </p:cNvPicPr>
          <p:nvPr/>
        </p:nvPicPr>
        <p:blipFill rotWithShape="1">
          <a:blip r:embed="rId5">
            <a:extLst>
              <a:ext uri="{28A0092B-C50C-407E-A947-70E740481C1C}">
                <a14:useLocalDpi xmlns:a14="http://schemas.microsoft.com/office/drawing/2010/main" val="0"/>
              </a:ext>
            </a:extLst>
          </a:blip>
          <a:srcRect t="15226"/>
          <a:stretch/>
        </p:blipFill>
        <p:spPr>
          <a:xfrm>
            <a:off x="1061114" y="4241037"/>
            <a:ext cx="4751160" cy="21616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Рисунок 1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7163" y="4193557"/>
            <a:ext cx="4509948" cy="212016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 name="Рисунок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63345" y="1102336"/>
            <a:ext cx="3552741" cy="2304063"/>
          </a:xfrm>
          <a:prstGeom prst="round2DiagRect">
            <a:avLst>
              <a:gd name="adj1" fmla="val 21979"/>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5711060" y="3554657"/>
            <a:ext cx="4128655" cy="451770"/>
          </a:xfrm>
          <a:solidFill>
            <a:schemeClr val="bg1"/>
          </a:solidFill>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Сабақтардан</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көріністер</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endParaRPr lang="x-none"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4998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16" name="Рисунок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3707" y="1094757"/>
            <a:ext cx="3181012" cy="51817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Рисунок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96092" y="1148250"/>
            <a:ext cx="1900334" cy="26886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Рисунок 19"/>
          <p:cNvPicPr>
            <a:picLocks noChangeAspect="1"/>
          </p:cNvPicPr>
          <p:nvPr/>
        </p:nvPicPr>
        <p:blipFill rotWithShape="1">
          <a:blip r:embed="rId5" cstate="print">
            <a:extLst>
              <a:ext uri="{28A0092B-C50C-407E-A947-70E740481C1C}">
                <a14:useLocalDpi xmlns:a14="http://schemas.microsoft.com/office/drawing/2010/main" val="0"/>
              </a:ext>
            </a:extLst>
          </a:blip>
          <a:srcRect t="11264"/>
          <a:stretch/>
        </p:blipFill>
        <p:spPr>
          <a:xfrm>
            <a:off x="536706" y="2492560"/>
            <a:ext cx="4027878" cy="373966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02705" y="1148250"/>
            <a:ext cx="2017151" cy="26886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 name="Рисунок 1"/>
          <p:cNvPicPr>
            <a:picLocks noChangeAspect="1"/>
          </p:cNvPicPr>
          <p:nvPr/>
        </p:nvPicPr>
        <p:blipFill>
          <a:blip r:embed="rId7"/>
          <a:stretch>
            <a:fillRect/>
          </a:stretch>
        </p:blipFill>
        <p:spPr>
          <a:xfrm>
            <a:off x="5021865" y="3946561"/>
            <a:ext cx="2824325" cy="23298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577241" y="1094757"/>
            <a:ext cx="2871706" cy="1121970"/>
          </a:xfrm>
          <a:solidFill>
            <a:schemeClr val="bg1"/>
          </a:solidFill>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br>
              <a:rPr lang="kk-KZ" sz="28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kk-KZ" sz="2800" b="1" dirty="0">
                <a:solidFill>
                  <a:schemeClr val="tx1"/>
                </a:solidFill>
                <a:latin typeface="Tahoma" panose="020B0604030504040204" pitchFamily="34" charset="0"/>
                <a:ea typeface="Tahoma" panose="020B0604030504040204" pitchFamily="34" charset="0"/>
                <a:cs typeface="Tahoma" panose="020B0604030504040204" pitchFamily="34" charset="0"/>
              </a:rPr>
              <a:t>Математика</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сабағында</a:t>
            </a:r>
            <a:b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Жай</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бөлшек</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a:t>
            </a:r>
            <a:b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br>
            <a:endParaRPr lang="x-none"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0298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588C0F-F3F9-E524-033A-F2B1E1A6D362}"/>
              </a:ext>
            </a:extLst>
          </p:cNvPr>
          <p:cNvSpPr>
            <a:spLocks noGrp="1"/>
          </p:cNvSpPr>
          <p:nvPr>
            <p:ph type="title"/>
          </p:nvPr>
        </p:nvSpPr>
        <p:spPr>
          <a:xfrm>
            <a:off x="204009" y="445384"/>
            <a:ext cx="9163275" cy="926215"/>
          </a:xfrm>
        </p:spPr>
        <p:txBody>
          <a:bodyPr>
            <a:normAutofit fontScale="90000"/>
          </a:bodyPr>
          <a:lstStyle/>
          <a:p>
            <a:pPr algn="ctr"/>
            <a:r>
              <a:rPr lang="kk-KZ" sz="3600" b="1" dirty="0">
                <a:solidFill>
                  <a:srgbClr val="FF0000"/>
                </a:solidFill>
                <a:latin typeface="Tahoma" panose="020B0604030504040204" pitchFamily="34" charset="0"/>
                <a:ea typeface="Tahoma" panose="020B0604030504040204" pitchFamily="34" charset="0"/>
                <a:cs typeface="Tahoma" panose="020B0604030504040204" pitchFamily="34" charset="0"/>
              </a:rPr>
              <a:t>ТРЕНД: БІЛІМ БЕРУДЕГІ ГЕЙМИФИКАЦИЯ</a:t>
            </a:r>
            <a:endParaRPr lang="ru-RU" sz="3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5" name="Объект 4">
            <a:extLst>
              <a:ext uri="{FF2B5EF4-FFF2-40B4-BE49-F238E27FC236}">
                <a16:creationId xmlns:a16="http://schemas.microsoft.com/office/drawing/2014/main" id="{7666DE30-766D-93B5-6DBE-BD6D32A3F884}"/>
              </a:ext>
            </a:extLst>
          </p:cNvPr>
          <p:cNvSpPr>
            <a:spLocks noGrp="1"/>
          </p:cNvSpPr>
          <p:nvPr>
            <p:ph idx="1"/>
          </p:nvPr>
        </p:nvSpPr>
        <p:spPr>
          <a:xfrm>
            <a:off x="301616" y="1588661"/>
            <a:ext cx="8459612" cy="4748344"/>
          </a:xfrm>
        </p:spPr>
        <p:txBody>
          <a:bodyPr>
            <a:normAutofit/>
          </a:bodyPr>
          <a:lstStyle/>
          <a:p>
            <a:pPr marL="685800" indent="-457200" algn="just" fontAlgn="base">
              <a:lnSpc>
                <a:spcPct val="106000"/>
              </a:lnSpc>
              <a:spcAft>
                <a:spcPts val="800"/>
              </a:spcAft>
              <a:buFont typeface="+mj-lt"/>
              <a:buAutoNum type="arabicPeriod"/>
            </a:pPr>
            <a:r>
              <a:rPr lang="kk-KZ" sz="2400" b="1" dirty="0">
                <a:effectLst/>
                <a:latin typeface="Tahoma" panose="020B0604030504040204" pitchFamily="34" charset="0"/>
                <a:ea typeface="Tahoma" panose="020B0604030504040204" pitchFamily="34" charset="0"/>
                <a:cs typeface="Tahoma" panose="020B0604030504040204" pitchFamily="34" charset="0"/>
              </a:rPr>
              <a:t>Ойын арқылы оқыту (</a:t>
            </a:r>
            <a:r>
              <a:rPr lang="kk-KZ" sz="2400" b="1" dirty="0" err="1">
                <a:effectLst/>
                <a:latin typeface="Tahoma" panose="020B0604030504040204" pitchFamily="34" charset="0"/>
                <a:ea typeface="Tahoma" panose="020B0604030504040204" pitchFamily="34" charset="0"/>
                <a:cs typeface="Tahoma" panose="020B0604030504040204" pitchFamily="34" charset="0"/>
              </a:rPr>
              <a:t>Game-Based</a:t>
            </a:r>
            <a:r>
              <a:rPr lang="kk-KZ" sz="2400" b="1" dirty="0">
                <a:effectLst/>
                <a:latin typeface="Tahoma" panose="020B0604030504040204" pitchFamily="34" charset="0"/>
                <a:ea typeface="Tahoma" panose="020B0604030504040204" pitchFamily="34" charset="0"/>
                <a:cs typeface="Tahoma" panose="020B0604030504040204" pitchFamily="34" charset="0"/>
              </a:rPr>
              <a:t> </a:t>
            </a:r>
            <a:r>
              <a:rPr lang="kk-KZ" sz="2400" b="1" dirty="0" err="1">
                <a:effectLst/>
                <a:latin typeface="Tahoma" panose="020B0604030504040204" pitchFamily="34" charset="0"/>
                <a:ea typeface="Tahoma" panose="020B0604030504040204" pitchFamily="34" charset="0"/>
                <a:cs typeface="Tahoma" panose="020B0604030504040204" pitchFamily="34" charset="0"/>
              </a:rPr>
              <a:t>learning</a:t>
            </a:r>
            <a:r>
              <a:rPr lang="kk-KZ" sz="2400" b="1" dirty="0">
                <a:effectLst/>
                <a:latin typeface="Tahoma" panose="020B0604030504040204" pitchFamily="34" charset="0"/>
                <a:ea typeface="Tahoma" panose="020B0604030504040204" pitchFamily="34" charset="0"/>
                <a:cs typeface="Tahoma" panose="020B0604030504040204" pitchFamily="34" charset="0"/>
              </a:rPr>
              <a:t>) </a:t>
            </a:r>
            <a:endParaRPr lang="ru-RU" sz="2400" b="1" dirty="0">
              <a:effectLst/>
              <a:latin typeface="Tahoma" panose="020B0604030504040204" pitchFamily="34" charset="0"/>
              <a:ea typeface="Tahoma" panose="020B0604030504040204" pitchFamily="34" charset="0"/>
              <a:cs typeface="Tahoma" panose="020B0604030504040204" pitchFamily="34" charset="0"/>
            </a:endParaRPr>
          </a:p>
          <a:p>
            <a:pPr marL="685800" indent="-457200" algn="just" fontAlgn="base">
              <a:lnSpc>
                <a:spcPct val="106000"/>
              </a:lnSpc>
              <a:spcAft>
                <a:spcPts val="800"/>
              </a:spcAft>
              <a:buFont typeface="+mj-lt"/>
              <a:buAutoNum type="arabicPeriod"/>
            </a:pPr>
            <a:r>
              <a:rPr lang="kk-KZ" sz="2400" b="1" dirty="0" err="1">
                <a:effectLst/>
                <a:latin typeface="Tahoma" panose="020B0604030504040204" pitchFamily="34" charset="0"/>
                <a:ea typeface="Tahoma" panose="020B0604030504040204" pitchFamily="34" charset="0"/>
                <a:cs typeface="Tahoma" panose="020B0604030504040204" pitchFamily="34" charset="0"/>
              </a:rPr>
              <a:t>Геймификация</a:t>
            </a:r>
            <a:r>
              <a:rPr lang="kk-KZ" sz="2400" b="1" dirty="0">
                <a:effectLst/>
                <a:latin typeface="Tahoma" panose="020B0604030504040204" pitchFamily="34" charset="0"/>
                <a:ea typeface="Tahoma" panose="020B0604030504040204" pitchFamily="34" charset="0"/>
                <a:cs typeface="Tahoma" panose="020B0604030504040204" pitchFamily="34" charset="0"/>
              </a:rPr>
              <a:t> (</a:t>
            </a:r>
            <a:r>
              <a:rPr lang="kk-KZ" sz="2400" b="1" dirty="0" err="1">
                <a:effectLst/>
                <a:latin typeface="Tahoma" panose="020B0604030504040204" pitchFamily="34" charset="0"/>
                <a:ea typeface="Tahoma" panose="020B0604030504040204" pitchFamily="34" charset="0"/>
                <a:cs typeface="Tahoma" panose="020B0604030504040204" pitchFamily="34" charset="0"/>
              </a:rPr>
              <a:t>Gamification</a:t>
            </a:r>
            <a:r>
              <a:rPr lang="kk-KZ" sz="2400" b="1" dirty="0">
                <a:effectLst/>
                <a:latin typeface="Tahoma" panose="020B0604030504040204" pitchFamily="34" charset="0"/>
                <a:ea typeface="Tahoma" panose="020B0604030504040204" pitchFamily="34" charset="0"/>
                <a:cs typeface="Tahoma" panose="020B0604030504040204" pitchFamily="34" charset="0"/>
              </a:rPr>
              <a:t>)</a:t>
            </a:r>
            <a:endParaRPr lang="ru-RU" sz="2400" b="1" dirty="0">
              <a:effectLst/>
              <a:latin typeface="Tahoma" panose="020B0604030504040204" pitchFamily="34" charset="0"/>
              <a:ea typeface="Tahoma" panose="020B0604030504040204" pitchFamily="34" charset="0"/>
              <a:cs typeface="Tahoma" panose="020B0604030504040204" pitchFamily="34" charset="0"/>
            </a:endParaRPr>
          </a:p>
          <a:p>
            <a:pPr marL="685800" indent="-457200" algn="just" fontAlgn="base">
              <a:lnSpc>
                <a:spcPct val="106000"/>
              </a:lnSpc>
              <a:spcAft>
                <a:spcPts val="800"/>
              </a:spcAft>
              <a:buFont typeface="+mj-lt"/>
              <a:buAutoNum type="arabicPeriod"/>
            </a:pPr>
            <a:r>
              <a:rPr lang="kk-KZ" sz="2400" b="1" dirty="0">
                <a:effectLst/>
                <a:latin typeface="Tahoma" panose="020B0604030504040204" pitchFamily="34" charset="0"/>
                <a:ea typeface="Tahoma" panose="020B0604030504040204" pitchFamily="34" charset="0"/>
                <a:cs typeface="Tahoma" panose="020B0604030504040204" pitchFamily="34" charset="0"/>
              </a:rPr>
              <a:t>Ойын элементтері арқылы қызықтырып оқыту (</a:t>
            </a:r>
            <a:r>
              <a:rPr lang="kk-KZ" sz="2400" b="1" dirty="0" err="1">
                <a:effectLst/>
                <a:latin typeface="Tahoma" panose="020B0604030504040204" pitchFamily="34" charset="0"/>
                <a:ea typeface="Tahoma" panose="020B0604030504040204" pitchFamily="34" charset="0"/>
                <a:cs typeface="Tahoma" panose="020B0604030504040204" pitchFamily="34" charset="0"/>
              </a:rPr>
              <a:t>Edutainment</a:t>
            </a:r>
            <a:r>
              <a:rPr lang="kk-KZ" sz="2400" b="1" dirty="0">
                <a:effectLst/>
                <a:latin typeface="Tahoma" panose="020B0604030504040204" pitchFamily="34" charset="0"/>
                <a:ea typeface="Tahoma" panose="020B0604030504040204" pitchFamily="34" charset="0"/>
                <a:cs typeface="Tahoma" panose="020B0604030504040204" pitchFamily="34" charset="0"/>
              </a:rPr>
              <a:t>)</a:t>
            </a:r>
            <a:endParaRPr lang="ru-RU" sz="2400" b="1" dirty="0">
              <a:effectLst/>
              <a:latin typeface="Tahoma" panose="020B0604030504040204" pitchFamily="34" charset="0"/>
              <a:ea typeface="Tahoma" panose="020B0604030504040204" pitchFamily="34" charset="0"/>
              <a:cs typeface="Tahoma" panose="020B0604030504040204" pitchFamily="34" charset="0"/>
            </a:endParaRPr>
          </a:p>
          <a:p>
            <a:pPr marL="685800" indent="-457200" algn="just" fontAlgn="base">
              <a:lnSpc>
                <a:spcPct val="106000"/>
              </a:lnSpc>
              <a:spcAft>
                <a:spcPts val="800"/>
              </a:spcAft>
              <a:buFont typeface="+mj-lt"/>
              <a:buAutoNum type="arabicPeriod"/>
            </a:pPr>
            <a:r>
              <a:rPr lang="kk-KZ" sz="2400" b="1" dirty="0">
                <a:effectLst/>
                <a:latin typeface="Tahoma" panose="020B0604030504040204" pitchFamily="34" charset="0"/>
                <a:ea typeface="Tahoma" panose="020B0604030504040204" pitchFamily="34" charset="0"/>
                <a:cs typeface="Tahoma" panose="020B0604030504040204" pitchFamily="34" charset="0"/>
              </a:rPr>
              <a:t>Баяндау, әңгімелеу технологиясы арқылы оқыту (</a:t>
            </a:r>
            <a:r>
              <a:rPr lang="kk-KZ" sz="2400" b="1" dirty="0" err="1">
                <a:effectLst/>
                <a:latin typeface="Tahoma" panose="020B0604030504040204" pitchFamily="34" charset="0"/>
                <a:ea typeface="Tahoma" panose="020B0604030504040204" pitchFamily="34" charset="0"/>
                <a:cs typeface="Tahoma" panose="020B0604030504040204" pitchFamily="34" charset="0"/>
              </a:rPr>
              <a:t>Сторителлинг</a:t>
            </a:r>
            <a:r>
              <a:rPr lang="kk-KZ" sz="2400" b="1" dirty="0">
                <a:effectLst/>
                <a:latin typeface="Tahoma" panose="020B0604030504040204" pitchFamily="34" charset="0"/>
                <a:ea typeface="Tahoma" panose="020B0604030504040204" pitchFamily="34" charset="0"/>
                <a:cs typeface="Tahoma" panose="020B0604030504040204" pitchFamily="34" charset="0"/>
              </a:rPr>
              <a:t>)</a:t>
            </a:r>
            <a:endParaRPr lang="ru-RU" sz="2400" b="1" dirty="0">
              <a:effectLst/>
              <a:latin typeface="Tahoma" panose="020B0604030504040204" pitchFamily="34" charset="0"/>
              <a:ea typeface="Tahoma" panose="020B0604030504040204" pitchFamily="34" charset="0"/>
              <a:cs typeface="Tahoma" panose="020B0604030504040204" pitchFamily="34" charset="0"/>
            </a:endParaRPr>
          </a:p>
          <a:p>
            <a:pPr marL="685800" indent="-457200" algn="just" fontAlgn="base">
              <a:lnSpc>
                <a:spcPct val="106000"/>
              </a:lnSpc>
              <a:spcAft>
                <a:spcPts val="800"/>
              </a:spcAft>
              <a:buFont typeface="+mj-lt"/>
              <a:buAutoNum type="arabicPeriod"/>
            </a:pPr>
            <a:r>
              <a:rPr lang="kk-KZ" sz="2400" b="1" dirty="0">
                <a:effectLst/>
                <a:latin typeface="Tahoma" panose="020B0604030504040204" pitchFamily="34" charset="0"/>
                <a:ea typeface="Tahoma" panose="020B0604030504040204" pitchFamily="34" charset="0"/>
                <a:cs typeface="Tahoma" panose="020B0604030504040204" pitchFamily="34" charset="0"/>
              </a:rPr>
              <a:t>Рөлдік ойындар және сахналау </a:t>
            </a:r>
            <a:endParaRPr lang="ru-RU" sz="2400" b="1" dirty="0">
              <a:effectLst/>
              <a:latin typeface="Tahoma" panose="020B0604030504040204" pitchFamily="34" charset="0"/>
              <a:ea typeface="Tahoma" panose="020B0604030504040204" pitchFamily="34" charset="0"/>
              <a:cs typeface="Tahoma" panose="020B0604030504040204" pitchFamily="34" charset="0"/>
            </a:endParaRPr>
          </a:p>
          <a:p>
            <a:pPr marL="685800" indent="-457200" algn="just" fontAlgn="base">
              <a:lnSpc>
                <a:spcPct val="106000"/>
              </a:lnSpc>
              <a:spcAft>
                <a:spcPts val="800"/>
              </a:spcAft>
              <a:buFont typeface="+mj-lt"/>
              <a:buAutoNum type="arabicPeriod"/>
            </a:pPr>
            <a:r>
              <a:rPr lang="kk-KZ" sz="2400" b="1" dirty="0">
                <a:effectLst/>
                <a:latin typeface="Tahoma" panose="020B0604030504040204" pitchFamily="34" charset="0"/>
                <a:ea typeface="Tahoma" panose="020B0604030504040204" pitchFamily="34" charset="0"/>
                <a:cs typeface="Tahoma" panose="020B0604030504040204" pitchFamily="34" charset="0"/>
              </a:rPr>
              <a:t>Табиғат аясында сабақ өткізу</a:t>
            </a:r>
            <a:endParaRPr lang="ru-RU" sz="2400" b="1" dirty="0">
              <a:effectLst/>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a:extLst>
              <a:ext uri="{FF2B5EF4-FFF2-40B4-BE49-F238E27FC236}">
                <a16:creationId xmlns:a16="http://schemas.microsoft.com/office/drawing/2014/main" id="{BC0345B1-FAC3-2A0D-35A6-EAE0C6950168}"/>
              </a:ext>
            </a:extLst>
          </p:cNvPr>
          <p:cNvPicPr>
            <a:picLocks noChangeAspect="1"/>
          </p:cNvPicPr>
          <p:nvPr/>
        </p:nvPicPr>
        <p:blipFill>
          <a:blip r:embed="rId2"/>
          <a:stretch>
            <a:fillRect/>
          </a:stretch>
        </p:blipFill>
        <p:spPr>
          <a:xfrm>
            <a:off x="9520482" y="445384"/>
            <a:ext cx="2467509" cy="1541446"/>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7" name="Рисунок 6">
            <a:extLst>
              <a:ext uri="{FF2B5EF4-FFF2-40B4-BE49-F238E27FC236}">
                <a16:creationId xmlns:a16="http://schemas.microsoft.com/office/drawing/2014/main" id="{BF692068-1489-4E50-ECE4-E7635A03B98F}"/>
              </a:ext>
            </a:extLst>
          </p:cNvPr>
          <p:cNvPicPr>
            <a:picLocks noChangeAspect="1"/>
          </p:cNvPicPr>
          <p:nvPr/>
        </p:nvPicPr>
        <p:blipFill>
          <a:blip r:embed="rId3"/>
          <a:stretch>
            <a:fillRect/>
          </a:stretch>
        </p:blipFill>
        <p:spPr>
          <a:xfrm>
            <a:off x="9027042" y="2029790"/>
            <a:ext cx="2467509" cy="172177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Рисунок 8">
            <a:extLst>
              <a:ext uri="{FF2B5EF4-FFF2-40B4-BE49-F238E27FC236}">
                <a16:creationId xmlns:a16="http://schemas.microsoft.com/office/drawing/2014/main" id="{94B8AD0D-0C62-A107-2D92-09453E3AC927}"/>
              </a:ext>
            </a:extLst>
          </p:cNvPr>
          <p:cNvPicPr>
            <a:picLocks noChangeAspect="1"/>
          </p:cNvPicPr>
          <p:nvPr/>
        </p:nvPicPr>
        <p:blipFill>
          <a:blip r:embed="rId4"/>
          <a:stretch>
            <a:fillRect/>
          </a:stretch>
        </p:blipFill>
        <p:spPr>
          <a:xfrm>
            <a:off x="7917933" y="4547414"/>
            <a:ext cx="2218217" cy="2006653"/>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1" name="Рисунок 10">
            <a:extLst>
              <a:ext uri="{FF2B5EF4-FFF2-40B4-BE49-F238E27FC236}">
                <a16:creationId xmlns:a16="http://schemas.microsoft.com/office/drawing/2014/main" id="{15B0EBBB-F37F-1E0B-0380-A93B419C264C}"/>
              </a:ext>
            </a:extLst>
          </p:cNvPr>
          <p:cNvPicPr>
            <a:picLocks noChangeAspect="1"/>
          </p:cNvPicPr>
          <p:nvPr/>
        </p:nvPicPr>
        <p:blipFill>
          <a:blip r:embed="rId5"/>
          <a:stretch>
            <a:fillRect/>
          </a:stretch>
        </p:blipFill>
        <p:spPr>
          <a:xfrm>
            <a:off x="9883450" y="3743389"/>
            <a:ext cx="2103878" cy="154493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78935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l="2853" t="5512" r="3112"/>
          <a:stretch/>
        </p:blipFill>
        <p:spPr>
          <a:xfrm>
            <a:off x="5167745" y="4070884"/>
            <a:ext cx="6408962" cy="2277894"/>
          </a:xfrm>
          <a:prstGeom prst="round2DiagRect">
            <a:avLst>
              <a:gd name="adj1" fmla="val 23373"/>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Рисунок 11"/>
          <p:cNvPicPr>
            <a:picLocks noChangeAspect="1"/>
          </p:cNvPicPr>
          <p:nvPr/>
        </p:nvPicPr>
        <p:blipFill rotWithShape="1">
          <a:blip r:embed="rId4" cstate="print">
            <a:extLst>
              <a:ext uri="{28A0092B-C50C-407E-A947-70E740481C1C}">
                <a14:useLocalDpi xmlns:a14="http://schemas.microsoft.com/office/drawing/2010/main" val="0"/>
              </a:ext>
            </a:extLst>
          </a:blip>
          <a:srcRect t="17712" b="1391"/>
          <a:stretch/>
        </p:blipFill>
        <p:spPr>
          <a:xfrm>
            <a:off x="9573491" y="1106845"/>
            <a:ext cx="1881942" cy="26456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Рисунок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39188" y="1139378"/>
            <a:ext cx="2847112" cy="2693407"/>
          </a:xfrm>
          <a:prstGeom prst="round2DiagRect">
            <a:avLst>
              <a:gd name="adj1" fmla="val 20269"/>
              <a:gd name="adj2" fmla="val 0"/>
            </a:avLst>
          </a:prstGeom>
          <a:ln w="88900" cap="sq">
            <a:solidFill>
              <a:srgbClr val="FFFFFF"/>
            </a:solidFill>
            <a:miter lim="800000"/>
          </a:ln>
          <a:effectLst>
            <a:outerShdw blurRad="254000" algn="tl" rotWithShape="0">
              <a:srgbClr val="000000">
                <a:alpha val="43000"/>
              </a:srgbClr>
            </a:outerShdw>
          </a:effectLst>
        </p:spPr>
      </p:pic>
      <p:pic>
        <p:nvPicPr>
          <p:cNvPr id="16" name="Рисунок 15"/>
          <p:cNvPicPr>
            <a:picLocks noChangeAspect="1"/>
          </p:cNvPicPr>
          <p:nvPr/>
        </p:nvPicPr>
        <p:blipFill rotWithShape="1">
          <a:blip r:embed="rId6" cstate="print">
            <a:extLst>
              <a:ext uri="{28A0092B-C50C-407E-A947-70E740481C1C}">
                <a14:useLocalDpi xmlns:a14="http://schemas.microsoft.com/office/drawing/2010/main" val="0"/>
              </a:ext>
            </a:extLst>
          </a:blip>
          <a:srcRect t="10131" b="11544"/>
          <a:stretch/>
        </p:blipFill>
        <p:spPr>
          <a:xfrm>
            <a:off x="6248400" y="1106845"/>
            <a:ext cx="2889311" cy="2724565"/>
          </a:xfrm>
          <a:prstGeom prst="round2DiagRect">
            <a:avLst>
              <a:gd name="adj1" fmla="val 21873"/>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descr="C:\Users\66 School\Downloads\WhatsApp Image 2023-05-15 at 18.05.57.jpeg"/>
          <p:cNvPicPr/>
          <p:nvPr/>
        </p:nvPicPr>
        <p:blipFill rotWithShape="1">
          <a:blip r:embed="rId7" cstate="print">
            <a:extLst>
              <a:ext uri="{28A0092B-C50C-407E-A947-70E740481C1C}">
                <a14:useLocalDpi xmlns:a14="http://schemas.microsoft.com/office/drawing/2010/main" val="0"/>
              </a:ext>
            </a:extLst>
          </a:blip>
          <a:srcRect t="9878" r="8203" b="15188"/>
          <a:stretch/>
        </p:blipFill>
        <p:spPr bwMode="auto">
          <a:xfrm>
            <a:off x="1246909" y="4121870"/>
            <a:ext cx="3640124" cy="222690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sp>
        <p:nvSpPr>
          <p:cNvPr id="9"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435407" y="1800273"/>
            <a:ext cx="2418629" cy="1920089"/>
          </a:xfrm>
          <a:solidFill>
            <a:schemeClr val="bg1"/>
          </a:solidFill>
        </p:spPr>
        <p:style>
          <a:lnRef idx="0">
            <a:schemeClr val="accent1"/>
          </a:lnRef>
          <a:fillRef idx="3">
            <a:schemeClr val="accent1"/>
          </a:fillRef>
          <a:effectRef idx="3">
            <a:schemeClr val="accent1"/>
          </a:effectRef>
          <a:fontRef idx="minor">
            <a:schemeClr val="lt1"/>
          </a:fontRef>
        </p:style>
        <p:txBody>
          <a:bodyPr>
            <a:normAutofit/>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Математика</a:t>
            </a:r>
            <a:r>
              <a:rPr lang="ru-RU"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сабағында</a:t>
            </a:r>
            <a:br>
              <a:rPr lang="ru-RU" sz="24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практикалық</a:t>
            </a:r>
            <a:r>
              <a:rPr lang="ru-RU"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жұмыстар</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2581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663"/>
            <a:ext cx="12192000" cy="6832379"/>
          </a:xfrm>
          <a:prstGeom prst="rect">
            <a:avLst/>
          </a:prstGeom>
        </p:spPr>
      </p:pic>
      <p:pic>
        <p:nvPicPr>
          <p:cNvPr id="3" name="Рисунок 2"/>
          <p:cNvPicPr>
            <a:picLocks noChangeAspect="1"/>
          </p:cNvPicPr>
          <p:nvPr/>
        </p:nvPicPr>
        <p:blipFill rotWithShape="1">
          <a:blip r:embed="rId3">
            <a:extLst>
              <a:ext uri="{28A0092B-C50C-407E-A947-70E740481C1C}">
                <a14:useLocalDpi xmlns:a14="http://schemas.microsoft.com/office/drawing/2010/main" val="0"/>
              </a:ext>
            </a:extLst>
          </a:blip>
          <a:srcRect t="9634" b="10438"/>
          <a:stretch/>
        </p:blipFill>
        <p:spPr>
          <a:xfrm>
            <a:off x="4319753" y="1097778"/>
            <a:ext cx="7305013" cy="1856509"/>
          </a:xfrm>
          <a:prstGeom prst="round2DiagRect">
            <a:avLst>
              <a:gd name="adj1" fmla="val 24130"/>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Рисунок 3"/>
          <p:cNvPicPr>
            <a:picLocks noChangeAspect="1"/>
          </p:cNvPicPr>
          <p:nvPr/>
        </p:nvPicPr>
        <p:blipFill rotWithShape="1">
          <a:blip r:embed="rId4">
            <a:extLst>
              <a:ext uri="{28A0092B-C50C-407E-A947-70E740481C1C}">
                <a14:useLocalDpi xmlns:a14="http://schemas.microsoft.com/office/drawing/2010/main" val="0"/>
              </a:ext>
            </a:extLst>
          </a:blip>
          <a:srcRect t="12588" r="7266"/>
          <a:stretch/>
        </p:blipFill>
        <p:spPr>
          <a:xfrm>
            <a:off x="4319753" y="3153543"/>
            <a:ext cx="6515303" cy="235493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0964" y="1097778"/>
            <a:ext cx="3274685" cy="515062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4841861" y="5707732"/>
            <a:ext cx="6483927" cy="752796"/>
          </a:xfrm>
          <a:solidFill>
            <a:schemeClr val="bg1"/>
          </a:solidFill>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Практикалық</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жұмысқа</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қажетті</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заттарды</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дайындау</a:t>
            </a:r>
            <a:endParaRPr lang="x-none"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3820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2" name="Рисунок 1"/>
          <p:cNvPicPr>
            <a:picLocks noChangeAspect="1"/>
          </p:cNvPicPr>
          <p:nvPr/>
        </p:nvPicPr>
        <p:blipFill rotWithShape="1">
          <a:blip r:embed="rId3" cstate="print">
            <a:extLst>
              <a:ext uri="{28A0092B-C50C-407E-A947-70E740481C1C}">
                <a14:useLocalDpi xmlns:a14="http://schemas.microsoft.com/office/drawing/2010/main" val="0"/>
              </a:ext>
            </a:extLst>
          </a:blip>
          <a:srcRect t="6751"/>
          <a:stretch/>
        </p:blipFill>
        <p:spPr>
          <a:xfrm>
            <a:off x="7080251" y="4059382"/>
            <a:ext cx="1943100" cy="2415896"/>
          </a:xfrm>
          <a:prstGeom prst="rect">
            <a:avLst/>
          </a:prstGeom>
        </p:spPr>
      </p:pic>
      <p:pic>
        <p:nvPicPr>
          <p:cNvPr id="3" name="Рисунок 2"/>
          <p:cNvPicPr>
            <a:picLocks noChangeAspect="1"/>
          </p:cNvPicPr>
          <p:nvPr/>
        </p:nvPicPr>
        <p:blipFill rotWithShape="1">
          <a:blip r:embed="rId4" cstate="print">
            <a:extLst>
              <a:ext uri="{28A0092B-C50C-407E-A947-70E740481C1C}">
                <a14:useLocalDpi xmlns:a14="http://schemas.microsoft.com/office/drawing/2010/main" val="0"/>
              </a:ext>
            </a:extLst>
          </a:blip>
          <a:srcRect t="10386" b="20848"/>
          <a:stretch/>
        </p:blipFill>
        <p:spPr>
          <a:xfrm>
            <a:off x="4756263" y="4092928"/>
            <a:ext cx="2065023" cy="2349436"/>
          </a:xfrm>
          <a:prstGeom prst="rect">
            <a:avLst/>
          </a:prstGeom>
        </p:spPr>
      </p:pic>
      <p:pic>
        <p:nvPicPr>
          <p:cNvPr id="4" name="Рисунок 3"/>
          <p:cNvPicPr>
            <a:picLocks noChangeAspect="1"/>
          </p:cNvPicPr>
          <p:nvPr/>
        </p:nvPicPr>
        <p:blipFill rotWithShape="1">
          <a:blip r:embed="rId5" cstate="print">
            <a:extLst>
              <a:ext uri="{28A0092B-C50C-407E-A947-70E740481C1C}">
                <a14:useLocalDpi xmlns:a14="http://schemas.microsoft.com/office/drawing/2010/main" val="0"/>
              </a:ext>
            </a:extLst>
          </a:blip>
          <a:srcRect t="20522" b="12299"/>
          <a:stretch/>
        </p:blipFill>
        <p:spPr>
          <a:xfrm>
            <a:off x="2735636" y="4073236"/>
            <a:ext cx="1792722" cy="2369128"/>
          </a:xfrm>
          <a:prstGeom prst="rect">
            <a:avLst/>
          </a:prstGeom>
        </p:spPr>
      </p:pic>
      <p:pic>
        <p:nvPicPr>
          <p:cNvPr id="5" name="Рисунок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03696" y="1052945"/>
            <a:ext cx="1943100" cy="2590800"/>
          </a:xfrm>
          <a:prstGeom prst="rect">
            <a:avLst/>
          </a:prstGeom>
        </p:spPr>
      </p:pic>
      <p:pic>
        <p:nvPicPr>
          <p:cNvPr id="6" name="Рисунок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1127" y="3851564"/>
            <a:ext cx="1943100" cy="2590800"/>
          </a:xfrm>
          <a:prstGeom prst="rect">
            <a:avLst/>
          </a:prstGeom>
        </p:spPr>
      </p:pic>
      <p:pic>
        <p:nvPicPr>
          <p:cNvPr id="8" name="Рисунок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24601" y="1052945"/>
            <a:ext cx="3454400" cy="2590800"/>
          </a:xfrm>
          <a:prstGeom prst="rect">
            <a:avLst/>
          </a:prstGeom>
        </p:spPr>
      </p:pic>
      <p:pic>
        <p:nvPicPr>
          <p:cNvPr id="9" name="Рисунок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13514" y="1052945"/>
            <a:ext cx="1943100" cy="2590800"/>
          </a:xfrm>
          <a:prstGeom prst="rect">
            <a:avLst/>
          </a:prstGeom>
        </p:spPr>
      </p:pic>
      <p:pic>
        <p:nvPicPr>
          <p:cNvPr id="10" name="Рисунок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1127" y="1052945"/>
            <a:ext cx="3454400" cy="2590800"/>
          </a:xfrm>
          <a:prstGeom prst="rect">
            <a:avLst/>
          </a:prstGeom>
        </p:spPr>
      </p:pic>
      <p:pic>
        <p:nvPicPr>
          <p:cNvPr id="13" name="Рисунок 12"/>
          <p:cNvPicPr>
            <a:picLocks noChangeAspect="1"/>
          </p:cNvPicPr>
          <p:nvPr/>
        </p:nvPicPr>
        <p:blipFill rotWithShape="1">
          <a:blip r:embed="rId11" cstate="print">
            <a:extLst>
              <a:ext uri="{28A0092B-C50C-407E-A947-70E740481C1C}">
                <a14:useLocalDpi xmlns:a14="http://schemas.microsoft.com/office/drawing/2010/main" val="0"/>
              </a:ext>
            </a:extLst>
          </a:blip>
          <a:srcRect t="6911" r="27308" b="48720"/>
          <a:stretch/>
        </p:blipFill>
        <p:spPr>
          <a:xfrm>
            <a:off x="9171708" y="4184594"/>
            <a:ext cx="2604655" cy="2119745"/>
          </a:xfrm>
          <a:prstGeom prst="rect">
            <a:avLst/>
          </a:prstGeom>
        </p:spPr>
      </p:pic>
      <p:sp>
        <p:nvSpPr>
          <p:cNvPr id="14"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748145" y="3550267"/>
            <a:ext cx="11028218" cy="485922"/>
          </a:xfrm>
          <a:solidFill>
            <a:schemeClr val="bg1"/>
          </a:solidFill>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Кіріктірілген сабақта </a:t>
            </a:r>
            <a:r>
              <a:rPr lang="en-AE" sz="2400" b="1" dirty="0">
                <a:solidFill>
                  <a:schemeClr val="tx1"/>
                </a:solidFill>
                <a:latin typeface="Tahoma" panose="020B0604030504040204" pitchFamily="34" charset="0"/>
                <a:ea typeface="Tahoma" panose="020B0604030504040204" pitchFamily="34" charset="0"/>
                <a:cs typeface="Tahoma" panose="020B0604030504040204" pitchFamily="34" charset="0"/>
              </a:rPr>
              <a:t>STEAM-</a:t>
            </a: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әдістерін қолдану: 5Е; </a:t>
            </a:r>
            <a:r>
              <a:rPr lang="af-ZA" sz="3200" b="1" dirty="0">
                <a:solidFill>
                  <a:schemeClr val="tx1"/>
                </a:solidFill>
              </a:rPr>
              <a:t>Engineering</a:t>
            </a:r>
            <a:endParaRPr lang="x-none" sz="2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5"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5240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15" name="Рисунок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8036" y="1120990"/>
            <a:ext cx="1738336" cy="23177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 name="Рисунок 15"/>
          <p:cNvPicPr>
            <a:picLocks noChangeAspect="1"/>
          </p:cNvPicPr>
          <p:nvPr/>
        </p:nvPicPr>
        <p:blipFill rotWithShape="1">
          <a:blip r:embed="rId4" cstate="print">
            <a:extLst>
              <a:ext uri="{28A0092B-C50C-407E-A947-70E740481C1C}">
                <a14:useLocalDpi xmlns:a14="http://schemas.microsoft.com/office/drawing/2010/main" val="0"/>
              </a:ext>
            </a:extLst>
          </a:blip>
          <a:srcRect b="20356"/>
          <a:stretch/>
        </p:blipFill>
        <p:spPr>
          <a:xfrm>
            <a:off x="6268519" y="1120725"/>
            <a:ext cx="1675997" cy="23183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Рисунок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1889" y="1120990"/>
            <a:ext cx="3062021" cy="23177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p:nvPr/>
        </p:nvPicPr>
        <p:blipFill rotWithShape="1">
          <a:blip r:embed="rId6" cstate="print">
            <a:extLst>
              <a:ext uri="{28A0092B-C50C-407E-A947-70E740481C1C}">
                <a14:useLocalDpi xmlns:a14="http://schemas.microsoft.com/office/drawing/2010/main" val="0"/>
              </a:ext>
            </a:extLst>
          </a:blip>
          <a:srcRect t="6709"/>
          <a:stretch/>
        </p:blipFill>
        <p:spPr bwMode="auto">
          <a:xfrm>
            <a:off x="8352845" y="1120416"/>
            <a:ext cx="3284434" cy="22917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pic>
        <p:nvPicPr>
          <p:cNvPr id="8" name="Рисунок 7"/>
          <p:cNvPicPr/>
          <p:nvPr/>
        </p:nvPicPr>
        <p:blipFill rotWithShape="1">
          <a:blip r:embed="rId7" cstate="print">
            <a:extLst>
              <a:ext uri="{28A0092B-C50C-407E-A947-70E740481C1C}">
                <a14:useLocalDpi xmlns:a14="http://schemas.microsoft.com/office/drawing/2010/main" val="0"/>
              </a:ext>
            </a:extLst>
          </a:blip>
          <a:srcRect t="8661"/>
          <a:stretch/>
        </p:blipFill>
        <p:spPr bwMode="auto">
          <a:xfrm>
            <a:off x="8202903" y="4208527"/>
            <a:ext cx="3434376" cy="21507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pic>
        <p:nvPicPr>
          <p:cNvPr id="9" name="Рисунок 8"/>
          <p:cNvPicPr/>
          <p:nvPr/>
        </p:nvPicPr>
        <p:blipFill>
          <a:blip r:embed="rId8" cstate="print">
            <a:extLst>
              <a:ext uri="{28A0092B-C50C-407E-A947-70E740481C1C}">
                <a14:useLocalDpi xmlns:a14="http://schemas.microsoft.com/office/drawing/2010/main" val="0"/>
              </a:ext>
            </a:extLst>
          </a:blip>
          <a:stretch>
            <a:fillRect/>
          </a:stretch>
        </p:blipFill>
        <p:spPr>
          <a:xfrm>
            <a:off x="4164400" y="4208528"/>
            <a:ext cx="3608045" cy="215070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p:nvPr/>
        </p:nvPicPr>
        <p:blipFill>
          <a:blip r:embed="rId9" cstate="print">
            <a:extLst>
              <a:ext uri="{28A0092B-C50C-407E-A947-70E740481C1C}">
                <a14:useLocalDpi xmlns:a14="http://schemas.microsoft.com/office/drawing/2010/main" val="0"/>
              </a:ext>
            </a:extLst>
          </a:blip>
          <a:stretch>
            <a:fillRect/>
          </a:stretch>
        </p:blipFill>
        <p:spPr>
          <a:xfrm>
            <a:off x="581889" y="4203895"/>
            <a:ext cx="3255986" cy="215534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581889" y="3597882"/>
            <a:ext cx="11172044" cy="360561"/>
          </a:xfrm>
          <a:solidFill>
            <a:schemeClr val="bg1"/>
          </a:solidFill>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Кіріктірілген</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сабақтардан</a:t>
            </a: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үзінді</a:t>
            </a:r>
            <a:endParaRPr lang="x-none"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31274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5621"/>
            <a:ext cx="12192000" cy="6832379"/>
          </a:xfrm>
          <a:prstGeom prst="rect">
            <a:avLst/>
          </a:prstGeom>
        </p:spPr>
      </p:pic>
      <p:sp>
        <p:nvSpPr>
          <p:cNvPr id="19" name="Прямоугольник 18"/>
          <p:cNvSpPr/>
          <p:nvPr/>
        </p:nvSpPr>
        <p:spPr>
          <a:xfrm>
            <a:off x="467572" y="1074116"/>
            <a:ext cx="11184101" cy="52796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8595" y="2132347"/>
            <a:ext cx="4385483" cy="4221425"/>
          </a:xfrm>
          <a:prstGeom prst="rect">
            <a:avLst/>
          </a:prstGeom>
        </p:spPr>
      </p:pic>
      <p:pic>
        <p:nvPicPr>
          <p:cNvPr id="5" name="Рисунок 4"/>
          <p:cNvPicPr>
            <a:picLocks noChangeAspect="1"/>
          </p:cNvPicPr>
          <p:nvPr/>
        </p:nvPicPr>
        <p:blipFill rotWithShape="1">
          <a:blip r:embed="rId4">
            <a:extLst>
              <a:ext uri="{28A0092B-C50C-407E-A947-70E740481C1C}">
                <a14:useLocalDpi xmlns:a14="http://schemas.microsoft.com/office/drawing/2010/main" val="0"/>
              </a:ext>
            </a:extLst>
          </a:blip>
          <a:srcRect l="4651" t="1456" r="5539" b="3887"/>
          <a:stretch/>
        </p:blipFill>
        <p:spPr>
          <a:xfrm>
            <a:off x="612520" y="2010855"/>
            <a:ext cx="6318480" cy="42024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1357744" y="1152889"/>
            <a:ext cx="9684329" cy="657701"/>
          </a:xfrm>
          <a:solidFill>
            <a:schemeClr val="bg1"/>
          </a:solidFill>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kk-KZ" sz="2800" b="1" dirty="0">
                <a:solidFill>
                  <a:schemeClr val="tx1"/>
                </a:solidFill>
                <a:latin typeface="Tahoma" panose="020B0604030504040204" pitchFamily="34" charset="0"/>
                <a:ea typeface="Tahoma" panose="020B0604030504040204" pitchFamily="34" charset="0"/>
                <a:cs typeface="Tahoma" panose="020B0604030504040204" pitchFamily="34" charset="0"/>
              </a:rPr>
              <a:t>Алгебра 7-сынып</a:t>
            </a:r>
            <a:br>
              <a:rPr lang="kk-KZ" sz="28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kk-KZ" sz="2800" b="1" dirty="0">
                <a:solidFill>
                  <a:schemeClr val="tx1"/>
                </a:solidFill>
                <a:latin typeface="Tahoma" panose="020B0604030504040204" pitchFamily="34" charset="0"/>
                <a:ea typeface="Tahoma" panose="020B0604030504040204" pitchFamily="34" charset="0"/>
                <a:cs typeface="Tahoma" panose="020B0604030504040204" pitchFamily="34" charset="0"/>
              </a:rPr>
              <a:t>Қысқаша көбейту формулалары</a:t>
            </a:r>
            <a:endParaRPr lang="x-none"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1819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5077718" y="1106879"/>
            <a:ext cx="2750154" cy="20626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t="12251"/>
          <a:stretch/>
        </p:blipFill>
        <p:spPr>
          <a:xfrm rot="10800000">
            <a:off x="1433607" y="1123451"/>
            <a:ext cx="3134133" cy="20626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Рисунок 3"/>
          <p:cNvPicPr>
            <a:picLocks noChangeAspect="1"/>
          </p:cNvPicPr>
          <p:nvPr/>
        </p:nvPicPr>
        <p:blipFill rotWithShape="1">
          <a:blip r:embed="rId5" cstate="print">
            <a:extLst>
              <a:ext uri="{28A0092B-C50C-407E-A947-70E740481C1C}">
                <a14:useLocalDpi xmlns:a14="http://schemas.microsoft.com/office/drawing/2010/main" val="0"/>
              </a:ext>
            </a:extLst>
          </a:blip>
          <a:srcRect b="17508"/>
          <a:stretch/>
        </p:blipFill>
        <p:spPr>
          <a:xfrm rot="10800000">
            <a:off x="8337850" y="1084673"/>
            <a:ext cx="3344172" cy="20690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rotWithShape="1">
          <a:blip r:embed="rId6">
            <a:extLst>
              <a:ext uri="{28A0092B-C50C-407E-A947-70E740481C1C}">
                <a14:useLocalDpi xmlns:a14="http://schemas.microsoft.com/office/drawing/2010/main" val="0"/>
              </a:ext>
            </a:extLst>
          </a:blip>
          <a:srcRect l="5891" t="24560" r="3363" b="17112"/>
          <a:stretch/>
        </p:blipFill>
        <p:spPr>
          <a:xfrm rot="10800000">
            <a:off x="789709" y="3448305"/>
            <a:ext cx="5306291" cy="255798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509978" y="6129003"/>
            <a:ext cx="11172044" cy="360561"/>
          </a:xfrm>
          <a:solidFill>
            <a:schemeClr val="bg1"/>
          </a:solidFill>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ru-RU" sz="2800" b="1" dirty="0">
                <a:solidFill>
                  <a:schemeClr val="tx1"/>
                </a:solidFill>
                <a:latin typeface="Tahoma" panose="020B0604030504040204" pitchFamily="34" charset="0"/>
                <a:ea typeface="Tahoma" panose="020B0604030504040204" pitchFamily="34" charset="0"/>
                <a:cs typeface="Tahoma" panose="020B0604030504040204" pitchFamily="34" charset="0"/>
              </a:rPr>
              <a:t>Математика 6-сынып,  «Масштаб» </a:t>
            </a:r>
            <a:r>
              <a:rPr lang="ru-RU" sz="2800" b="1" dirty="0" err="1">
                <a:solidFill>
                  <a:schemeClr val="tx1"/>
                </a:solidFill>
                <a:latin typeface="Tahoma" panose="020B0604030504040204" pitchFamily="34" charset="0"/>
                <a:ea typeface="Tahoma" panose="020B0604030504040204" pitchFamily="34" charset="0"/>
                <a:cs typeface="Tahoma" panose="020B0604030504040204" pitchFamily="34" charset="0"/>
              </a:rPr>
              <a:t>тақырыбы</a:t>
            </a:r>
            <a:endParaRPr lang="x-none" sz="28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1" name="Объект 3"/>
          <p:cNvPicPr>
            <a:picLocks noGrp="1" noChangeAspect="1"/>
          </p:cNvPicPr>
          <p:nvPr>
            <p:ph idx="1"/>
          </p:nvPr>
        </p:nvPicPr>
        <p:blipFill>
          <a:blip r:embed="rId7" cstate="print">
            <a:extLst>
              <a:ext uri="{28A0092B-C50C-407E-A947-70E740481C1C}">
                <a14:useLocalDpi xmlns:a14="http://schemas.microsoft.com/office/drawing/2010/main" val="0"/>
              </a:ext>
            </a:extLst>
          </a:blip>
          <a:stretch>
            <a:fillRect/>
          </a:stretch>
        </p:blipFill>
        <p:spPr>
          <a:xfrm rot="16200000">
            <a:off x="6603227" y="3457347"/>
            <a:ext cx="2352344" cy="2412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Рисунок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5425" y="3399108"/>
            <a:ext cx="2039115" cy="25291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20784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32378"/>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t="22909"/>
          <a:stretch/>
        </p:blipFill>
        <p:spPr>
          <a:xfrm>
            <a:off x="9587344" y="1063494"/>
            <a:ext cx="2100561" cy="23828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8147" y="3714093"/>
            <a:ext cx="2093973" cy="26505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58333" y="3714093"/>
            <a:ext cx="2225251" cy="2650598"/>
          </a:xfrm>
          <a:prstGeom prst="round2DiagRect">
            <a:avLst>
              <a:gd name="adj1" fmla="val 19421"/>
              <a:gd name="adj2" fmla="val 0"/>
            </a:avLst>
          </a:prstGeom>
          <a:ln w="88900" cap="sq">
            <a:solidFill>
              <a:srgbClr val="FFFFFF"/>
            </a:solidFill>
            <a:miter lim="800000"/>
          </a:ln>
          <a:effectLst>
            <a:outerShdw blurRad="254000" algn="tl" rotWithShape="0">
              <a:srgbClr val="000000">
                <a:alpha val="43000"/>
              </a:srgbClr>
            </a:outerShdw>
          </a:effectLst>
        </p:spPr>
      </p:pic>
      <p:pic>
        <p:nvPicPr>
          <p:cNvPr id="2" name="Рисунок 1"/>
          <p:cNvPicPr>
            <a:picLocks noChangeAspect="1"/>
          </p:cNvPicPr>
          <p:nvPr/>
        </p:nvPicPr>
        <p:blipFill rotWithShape="1">
          <a:blip r:embed="rId6" cstate="print">
            <a:extLst>
              <a:ext uri="{28A0092B-C50C-407E-A947-70E740481C1C}">
                <a14:useLocalDpi xmlns:a14="http://schemas.microsoft.com/office/drawing/2010/main" val="0"/>
              </a:ext>
            </a:extLst>
          </a:blip>
          <a:srcRect l="10944" t="21616" r="5286" b="16768"/>
          <a:stretch/>
        </p:blipFill>
        <p:spPr>
          <a:xfrm>
            <a:off x="630404" y="1158010"/>
            <a:ext cx="3107194" cy="30472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7"/>
          <p:cNvPicPr>
            <a:picLocks noChangeAspect="1"/>
          </p:cNvPicPr>
          <p:nvPr/>
        </p:nvPicPr>
        <p:blipFill rotWithShape="1">
          <a:blip r:embed="rId7" cstate="print">
            <a:extLst>
              <a:ext uri="{28A0092B-C50C-407E-A947-70E740481C1C}">
                <a14:useLocalDpi xmlns:a14="http://schemas.microsoft.com/office/drawing/2010/main" val="0"/>
              </a:ext>
            </a:extLst>
          </a:blip>
          <a:srcRect l="22172" t="1764"/>
          <a:stretch/>
        </p:blipFill>
        <p:spPr>
          <a:xfrm rot="5400000">
            <a:off x="4333234" y="4072283"/>
            <a:ext cx="2572739" cy="201208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a:picLocks noChangeAspect="1"/>
          </p:cNvPicPr>
          <p:nvPr/>
        </p:nvPicPr>
        <p:blipFill rotWithShape="1">
          <a:blip r:embed="rId8" cstate="print">
            <a:extLst>
              <a:ext uri="{28A0092B-C50C-407E-A947-70E740481C1C}">
                <a14:useLocalDpi xmlns:a14="http://schemas.microsoft.com/office/drawing/2010/main" val="0"/>
              </a:ext>
            </a:extLst>
          </a:blip>
          <a:srcRect l="16304" t="7858"/>
          <a:stretch/>
        </p:blipFill>
        <p:spPr>
          <a:xfrm rot="5400000">
            <a:off x="6811362" y="1275226"/>
            <a:ext cx="2429263" cy="2005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Рисунок 10"/>
          <p:cNvPicPr>
            <a:picLocks noChangeAspect="1"/>
          </p:cNvPicPr>
          <p:nvPr/>
        </p:nvPicPr>
        <p:blipFill rotWithShape="1">
          <a:blip r:embed="rId9" cstate="print">
            <a:extLst>
              <a:ext uri="{28A0092B-C50C-407E-A947-70E740481C1C}">
                <a14:useLocalDpi xmlns:a14="http://schemas.microsoft.com/office/drawing/2010/main" val="0"/>
              </a:ext>
            </a:extLst>
          </a:blip>
          <a:srcRect l="16679"/>
          <a:stretch/>
        </p:blipFill>
        <p:spPr>
          <a:xfrm rot="5400000">
            <a:off x="4223205" y="1196965"/>
            <a:ext cx="2416459" cy="21751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Рисунок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1811191" y="4048223"/>
            <a:ext cx="2673038" cy="200477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3"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3110931" y="3259592"/>
            <a:ext cx="8572653" cy="485922"/>
          </a:xfrm>
          <a:solidFill>
            <a:schemeClr val="bg1"/>
          </a:solidFill>
        </p:spPr>
        <p:style>
          <a:lnRef idx="0">
            <a:schemeClr val="accent1"/>
          </a:lnRef>
          <a:fillRef idx="3">
            <a:schemeClr val="accent1"/>
          </a:fillRef>
          <a:effectRef idx="3">
            <a:schemeClr val="accent1"/>
          </a:effectRef>
          <a:fontRef idx="minor">
            <a:schemeClr val="lt1"/>
          </a:fontRef>
        </p:style>
        <p:txBody>
          <a:bodyPr>
            <a:normAutofit/>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Математика</a:t>
            </a:r>
            <a:r>
              <a:rPr lang="ru-RU"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сабағында</a:t>
            </a:r>
            <a:r>
              <a:rPr lang="ru-RU"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практикалық</a:t>
            </a:r>
            <a:r>
              <a:rPr lang="ru-RU"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жұмыстар</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4"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6339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87236"/>
            <a:ext cx="12192000" cy="6832379"/>
          </a:xfrm>
          <a:prstGeom prst="rect">
            <a:avLst/>
          </a:prstGeom>
        </p:spPr>
      </p:pic>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t="11790" b="8661"/>
          <a:stretch/>
        </p:blipFill>
        <p:spPr>
          <a:xfrm>
            <a:off x="518417" y="4187626"/>
            <a:ext cx="3634715" cy="21685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b="12048"/>
          <a:stretch/>
        </p:blipFill>
        <p:spPr>
          <a:xfrm>
            <a:off x="8597966" y="1391419"/>
            <a:ext cx="2842631" cy="18751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rotWithShape="1">
          <a:blip r:embed="rId5" cstate="print">
            <a:extLst>
              <a:ext uri="{28A0092B-C50C-407E-A947-70E740481C1C}">
                <a14:useLocalDpi xmlns:a14="http://schemas.microsoft.com/office/drawing/2010/main" val="0"/>
              </a:ext>
            </a:extLst>
          </a:blip>
          <a:srcRect b="25221"/>
          <a:stretch/>
        </p:blipFill>
        <p:spPr>
          <a:xfrm>
            <a:off x="518417" y="1410913"/>
            <a:ext cx="3333340" cy="18694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4"/>
          <p:cNvPicPr>
            <a:picLocks noChangeAspect="1"/>
          </p:cNvPicPr>
          <p:nvPr/>
        </p:nvPicPr>
        <p:blipFill rotWithShape="1">
          <a:blip r:embed="rId6" cstate="print">
            <a:extLst>
              <a:ext uri="{28A0092B-C50C-407E-A947-70E740481C1C}">
                <a14:useLocalDpi xmlns:a14="http://schemas.microsoft.com/office/drawing/2010/main" val="0"/>
              </a:ext>
            </a:extLst>
          </a:blip>
          <a:srcRect l="6558" t="16266" r="13916"/>
          <a:stretch/>
        </p:blipFill>
        <p:spPr bwMode="auto">
          <a:xfrm>
            <a:off x="9907280" y="4316982"/>
            <a:ext cx="1544838" cy="216853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2020" y="4311412"/>
            <a:ext cx="2050352" cy="21741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21894" y="4187626"/>
            <a:ext cx="2445863" cy="21741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Рисунок 10"/>
          <p:cNvPicPr>
            <a:picLocks noChangeAspect="1"/>
          </p:cNvPicPr>
          <p:nvPr/>
        </p:nvPicPr>
        <p:blipFill rotWithShape="1">
          <a:blip r:embed="rId9" cstate="print">
            <a:extLst>
              <a:ext uri="{28A0092B-C50C-407E-A947-70E740481C1C}">
                <a14:useLocalDpi xmlns:a14="http://schemas.microsoft.com/office/drawing/2010/main" val="0"/>
              </a:ext>
            </a:extLst>
          </a:blip>
          <a:srcRect l="4152" t="50712" b="1950"/>
          <a:stretch/>
        </p:blipFill>
        <p:spPr>
          <a:xfrm>
            <a:off x="4363355" y="1297253"/>
            <a:ext cx="3723013" cy="18694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1316183" y="3477189"/>
            <a:ext cx="9861178" cy="485922"/>
          </a:xfrm>
          <a:solidFill>
            <a:schemeClr val="bg1"/>
          </a:solidFill>
        </p:spPr>
        <p:style>
          <a:lnRef idx="0">
            <a:schemeClr val="accent1"/>
          </a:lnRef>
          <a:fillRef idx="3">
            <a:schemeClr val="accent1"/>
          </a:fillRef>
          <a:effectRef idx="3">
            <a:schemeClr val="accent1"/>
          </a:effectRef>
          <a:fontRef idx="minor">
            <a:schemeClr val="lt1"/>
          </a:fontRef>
        </p:style>
        <p:txBody>
          <a:bodyPr>
            <a:normAutofit/>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Математика</a:t>
            </a:r>
            <a:r>
              <a:rPr lang="ru-RU"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сабағында</a:t>
            </a:r>
            <a:r>
              <a:rPr lang="ru-RU"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практикалық</a:t>
            </a:r>
            <a:r>
              <a:rPr lang="ru-RU" sz="24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жұмыстар</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7777" y="165464"/>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6498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t="15942" b="39492"/>
          <a:stretch/>
        </p:blipFill>
        <p:spPr>
          <a:xfrm>
            <a:off x="8956584" y="1053934"/>
            <a:ext cx="2182581" cy="21614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t="15217" b="40217"/>
          <a:stretch/>
        </p:blipFill>
        <p:spPr>
          <a:xfrm>
            <a:off x="6239365" y="1073877"/>
            <a:ext cx="2182581" cy="216149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t="23188" b="32609"/>
          <a:stretch/>
        </p:blipFill>
        <p:spPr>
          <a:xfrm>
            <a:off x="3522146" y="1091451"/>
            <a:ext cx="2182581" cy="21439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9" name="Рисунок 18"/>
          <p:cNvPicPr>
            <a:picLocks noChangeAspect="1"/>
          </p:cNvPicPr>
          <p:nvPr/>
        </p:nvPicPr>
        <p:blipFill rotWithShape="1">
          <a:blip r:embed="rId6" cstate="print">
            <a:extLst>
              <a:ext uri="{28A0092B-C50C-407E-A947-70E740481C1C}">
                <a14:useLocalDpi xmlns:a14="http://schemas.microsoft.com/office/drawing/2010/main" val="0"/>
              </a:ext>
            </a:extLst>
          </a:blip>
          <a:srcRect t="23912" b="30797"/>
          <a:stretch/>
        </p:blipFill>
        <p:spPr>
          <a:xfrm>
            <a:off x="972023" y="1118664"/>
            <a:ext cx="2147659" cy="21614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Рисунок 11"/>
          <p:cNvPicPr>
            <a:picLocks noChangeAspect="1"/>
          </p:cNvPicPr>
          <p:nvPr/>
        </p:nvPicPr>
        <p:blipFill rotWithShape="1">
          <a:blip r:embed="rId7" cstate="print">
            <a:extLst>
              <a:ext uri="{28A0092B-C50C-407E-A947-70E740481C1C}">
                <a14:useLocalDpi xmlns:a14="http://schemas.microsoft.com/office/drawing/2010/main" val="0"/>
              </a:ext>
            </a:extLst>
          </a:blip>
          <a:srcRect t="13363" b="18473"/>
          <a:stretch/>
        </p:blipFill>
        <p:spPr>
          <a:xfrm>
            <a:off x="8903163" y="3765012"/>
            <a:ext cx="2855629" cy="25953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Рисунок 13"/>
          <p:cNvPicPr>
            <a:picLocks noChangeAspect="1"/>
          </p:cNvPicPr>
          <p:nvPr/>
        </p:nvPicPr>
        <p:blipFill rotWithShape="1">
          <a:blip r:embed="rId8">
            <a:extLst>
              <a:ext uri="{28A0092B-C50C-407E-A947-70E740481C1C}">
                <a14:useLocalDpi xmlns:a14="http://schemas.microsoft.com/office/drawing/2010/main" val="0"/>
              </a:ext>
            </a:extLst>
          </a:blip>
          <a:srcRect t="22135" b="17284"/>
          <a:stretch/>
        </p:blipFill>
        <p:spPr>
          <a:xfrm>
            <a:off x="6508670" y="3630452"/>
            <a:ext cx="2125188" cy="27863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Рисунок 14"/>
          <p:cNvPicPr>
            <a:picLocks noChangeAspect="1"/>
          </p:cNvPicPr>
          <p:nvPr/>
        </p:nvPicPr>
        <p:blipFill rotWithShape="1">
          <a:blip r:embed="rId9" cstate="print">
            <a:extLst>
              <a:ext uri="{28A0092B-C50C-407E-A947-70E740481C1C}">
                <a14:useLocalDpi xmlns:a14="http://schemas.microsoft.com/office/drawing/2010/main" val="0"/>
              </a:ext>
            </a:extLst>
          </a:blip>
          <a:srcRect r="26145"/>
          <a:stretch/>
        </p:blipFill>
        <p:spPr>
          <a:xfrm>
            <a:off x="3462731" y="3630452"/>
            <a:ext cx="2776634" cy="281965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Рисунок 16"/>
          <p:cNvPicPr>
            <a:picLocks noChangeAspect="1"/>
          </p:cNvPicPr>
          <p:nvPr/>
        </p:nvPicPr>
        <p:blipFill rotWithShape="1">
          <a:blip r:embed="rId10" cstate="print">
            <a:extLst>
              <a:ext uri="{28A0092B-C50C-407E-A947-70E740481C1C}">
                <a14:useLocalDpi xmlns:a14="http://schemas.microsoft.com/office/drawing/2010/main" val="0"/>
              </a:ext>
            </a:extLst>
          </a:blip>
          <a:srcRect t="18771"/>
          <a:stretch/>
        </p:blipFill>
        <p:spPr>
          <a:xfrm>
            <a:off x="641577" y="3708498"/>
            <a:ext cx="2500637" cy="270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8"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2222343" y="3225242"/>
            <a:ext cx="8572653" cy="485922"/>
          </a:xfrm>
          <a:solidFill>
            <a:schemeClr val="bg1"/>
          </a:solidFill>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Оқушылардың шығармашылық - зерттеу </a:t>
            </a:r>
            <a:r>
              <a:rPr lang="ru-RU" sz="2400" b="1" dirty="0" err="1">
                <a:solidFill>
                  <a:schemeClr val="tx1"/>
                </a:solidFill>
                <a:latin typeface="Tahoma" panose="020B0604030504040204" pitchFamily="34" charset="0"/>
                <a:ea typeface="Tahoma" panose="020B0604030504040204" pitchFamily="34" charset="0"/>
                <a:cs typeface="Tahoma" panose="020B0604030504040204" pitchFamily="34" charset="0"/>
              </a:rPr>
              <a:t>жұмыстары</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87753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val="0"/>
              </a:ext>
            </a:extLst>
          </a:blip>
          <a:srcRect t="10992"/>
          <a:stretch/>
        </p:blipFill>
        <p:spPr>
          <a:xfrm>
            <a:off x="6636910" y="3922735"/>
            <a:ext cx="2089934" cy="24802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Рисунок 6"/>
          <p:cNvPicPr>
            <a:picLocks noChangeAspect="1"/>
          </p:cNvPicPr>
          <p:nvPr/>
        </p:nvPicPr>
        <p:blipFill rotWithShape="1">
          <a:blip r:embed="rId4" cstate="print">
            <a:extLst>
              <a:ext uri="{28A0092B-C50C-407E-A947-70E740481C1C}">
                <a14:useLocalDpi xmlns:a14="http://schemas.microsoft.com/office/drawing/2010/main" val="0"/>
              </a:ext>
            </a:extLst>
          </a:blip>
          <a:srcRect t="21097"/>
          <a:stretch/>
        </p:blipFill>
        <p:spPr>
          <a:xfrm>
            <a:off x="928253" y="3898992"/>
            <a:ext cx="2380157" cy="25040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Объект 3"/>
          <p:cNvPicPr/>
          <p:nvPr/>
        </p:nvPicPr>
        <p:blipFill rotWithShape="1">
          <a:blip r:embed="rId5" cstate="print">
            <a:extLst>
              <a:ext uri="{28A0092B-C50C-407E-A947-70E740481C1C}">
                <a14:useLocalDpi xmlns:a14="http://schemas.microsoft.com/office/drawing/2010/main" val="0"/>
              </a:ext>
            </a:extLst>
          </a:blip>
          <a:srcRect t="17915" r="13229" b="7836"/>
          <a:stretch/>
        </p:blipFill>
        <p:spPr bwMode="auto">
          <a:xfrm>
            <a:off x="9206141" y="3893376"/>
            <a:ext cx="2443804" cy="250036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pic>
        <p:nvPicPr>
          <p:cNvPr id="10" name="Рисунок 9"/>
          <p:cNvPicPr/>
          <p:nvPr/>
        </p:nvPicPr>
        <p:blipFill rotWithShape="1">
          <a:blip r:embed="rId6" cstate="print">
            <a:extLst>
              <a:ext uri="{28A0092B-C50C-407E-A947-70E740481C1C}">
                <a14:useLocalDpi xmlns:a14="http://schemas.microsoft.com/office/drawing/2010/main" val="0"/>
              </a:ext>
            </a:extLst>
          </a:blip>
          <a:srcRect l="21843" t="5338" b="21412"/>
          <a:stretch/>
        </p:blipFill>
        <p:spPr bwMode="auto">
          <a:xfrm flipH="1">
            <a:off x="3941528" y="3893376"/>
            <a:ext cx="2216085" cy="245699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pic>
        <p:nvPicPr>
          <p:cNvPr id="11" name="Рисунок 10" descr="C:\Users\66 School\Downloads\WhatsApp Image 2023-05-15 at 18.54.11.jpeg"/>
          <p:cNvPicPr/>
          <p:nvPr/>
        </p:nvPicPr>
        <p:blipFill rotWithShape="1">
          <a:blip r:embed="rId7" cstate="print">
            <a:extLst>
              <a:ext uri="{28A0092B-C50C-407E-A947-70E740481C1C}">
                <a14:useLocalDpi xmlns:a14="http://schemas.microsoft.com/office/drawing/2010/main" val="0"/>
              </a:ext>
            </a:extLst>
          </a:blip>
          <a:srcRect l="19878" t="19264" r="20483" b="36844"/>
          <a:stretch/>
        </p:blipFill>
        <p:spPr bwMode="auto">
          <a:xfrm>
            <a:off x="4435478" y="1052108"/>
            <a:ext cx="2493087" cy="25492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pic>
        <p:nvPicPr>
          <p:cNvPr id="3" name="Рисунок 2"/>
          <p:cNvPicPr>
            <a:picLocks noChangeAspect="1"/>
          </p:cNvPicPr>
          <p:nvPr/>
        </p:nvPicPr>
        <p:blipFill rotWithShape="1">
          <a:blip r:embed="rId8" cstate="print">
            <a:extLst>
              <a:ext uri="{28A0092B-C50C-407E-A947-70E740481C1C}">
                <a14:useLocalDpi xmlns:a14="http://schemas.microsoft.com/office/drawing/2010/main" val="0"/>
              </a:ext>
            </a:extLst>
          </a:blip>
          <a:srcRect t="27903" b="10910"/>
          <a:stretch/>
        </p:blipFill>
        <p:spPr>
          <a:xfrm>
            <a:off x="928253" y="1092282"/>
            <a:ext cx="3229964" cy="246888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748145" y="3398556"/>
            <a:ext cx="11028218" cy="485922"/>
          </a:xfrm>
          <a:solidFill>
            <a:schemeClr val="bg1"/>
          </a:solidFill>
        </p:spPr>
        <p:style>
          <a:lnRef idx="0">
            <a:schemeClr val="accent1"/>
          </a:lnRef>
          <a:fillRef idx="3">
            <a:schemeClr val="accent1"/>
          </a:fillRef>
          <a:effectRef idx="3">
            <a:schemeClr val="accent1"/>
          </a:effectRef>
          <a:fontRef idx="minor">
            <a:schemeClr val="lt1"/>
          </a:fontRef>
        </p:style>
        <p:txBody>
          <a:bodyPr>
            <a:normAutofit/>
          </a:bodyPr>
          <a:lstStyle/>
          <a:p>
            <a:pPr algn="ctr"/>
            <a:r>
              <a:rPr lang="en-AE" sz="2400" b="1" dirty="0">
                <a:solidFill>
                  <a:schemeClr val="tx1"/>
                </a:solidFill>
                <a:latin typeface="Tahoma" panose="020B0604030504040204" pitchFamily="34" charset="0"/>
                <a:ea typeface="Tahoma" panose="020B0604030504040204" pitchFamily="34" charset="0"/>
                <a:cs typeface="Tahoma" panose="020B0604030504040204" pitchFamily="34" charset="0"/>
              </a:rPr>
              <a:t>STEAM-</a:t>
            </a: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әдістерін қолдану бойынша қалалық семинарлар</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 name="Скругленный прямоугольник 1"/>
          <p:cNvSpPr/>
          <p:nvPr/>
        </p:nvSpPr>
        <p:spPr>
          <a:xfrm>
            <a:off x="7205826" y="1092282"/>
            <a:ext cx="4539581" cy="20926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sz="2400" b="1" dirty="0"/>
              <a:t>2022-2023ж.ж. 35 мектепке</a:t>
            </a:r>
          </a:p>
          <a:p>
            <a:pPr algn="ctr"/>
            <a:r>
              <a:rPr lang="kk-KZ" sz="2400" b="1" dirty="0"/>
              <a:t>2024-2025ж.ж. 45 мектепке</a:t>
            </a:r>
          </a:p>
          <a:p>
            <a:pPr algn="ctr"/>
            <a:r>
              <a:rPr lang="kk-KZ" sz="2400" b="1" dirty="0"/>
              <a:t>5000-нан аса ұстаздарға</a:t>
            </a:r>
            <a:endParaRPr lang="en-US" sz="2400" b="1" dirty="0"/>
          </a:p>
          <a:p>
            <a:pPr algn="ctr"/>
            <a:r>
              <a:rPr lang="kk-KZ" sz="2400" b="1" dirty="0"/>
              <a:t> </a:t>
            </a:r>
            <a:r>
              <a:rPr lang="en-US" sz="2400" b="1" dirty="0"/>
              <a:t>STEAM-</a:t>
            </a:r>
            <a:r>
              <a:rPr lang="kk-KZ" sz="2400" b="1" dirty="0"/>
              <a:t>семинарларын өткіздім.</a:t>
            </a:r>
            <a:endParaRPr lang="ru-RU" sz="2400" b="1" dirty="0"/>
          </a:p>
        </p:txBody>
      </p:sp>
      <p:pic>
        <p:nvPicPr>
          <p:cNvPr id="14"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5554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EFB49C-7822-AFF5-4AF5-B19508D1CD4E}"/>
              </a:ext>
            </a:extLst>
          </p:cNvPr>
          <p:cNvSpPr>
            <a:spLocks noGrp="1"/>
          </p:cNvSpPr>
          <p:nvPr>
            <p:ph type="title"/>
          </p:nvPr>
        </p:nvSpPr>
        <p:spPr>
          <a:xfrm>
            <a:off x="367331" y="407324"/>
            <a:ext cx="8755404" cy="1145029"/>
          </a:xfrm>
        </p:spPr>
        <p:txBody>
          <a:bodyPr>
            <a:noAutofit/>
          </a:bodyPr>
          <a:lstStyle/>
          <a:p>
            <a:pPr algn="ctr"/>
            <a:r>
              <a:rPr lang="kk-KZ" sz="3600" b="1" dirty="0">
                <a:solidFill>
                  <a:srgbClr val="FF0000"/>
                </a:solidFill>
                <a:latin typeface="Tahoma" panose="020B0604030504040204" pitchFamily="34" charset="0"/>
                <a:ea typeface="Tahoma" panose="020B0604030504040204" pitchFamily="34" charset="0"/>
                <a:cs typeface="Tahoma" panose="020B0604030504040204" pitchFamily="34" charset="0"/>
              </a:rPr>
              <a:t>ТРЕНД: </a:t>
            </a:r>
            <a:r>
              <a:rPr lang="kk-KZ" sz="3600" b="1" dirty="0">
                <a:solidFill>
                  <a:srgbClr val="FF0000"/>
                </a:solidFill>
                <a:effectLst/>
                <a:latin typeface="Tahoma" panose="020B0604030504040204" pitchFamily="34" charset="0"/>
                <a:ea typeface="Tahoma" panose="020B0604030504040204" pitchFamily="34" charset="0"/>
                <a:cs typeface="Tahoma" panose="020B0604030504040204" pitchFamily="34" charset="0"/>
              </a:rPr>
              <a:t>ЫНТЫМАҚТАСТЫҚҚА НЕГІЗДЕЛГЕН ОҚУ, БІРЛЕСКЕН ОҚУ </a:t>
            </a:r>
            <a:endParaRPr lang="ru-RU" sz="3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3" name="Объект 2">
            <a:extLst>
              <a:ext uri="{FF2B5EF4-FFF2-40B4-BE49-F238E27FC236}">
                <a16:creationId xmlns:a16="http://schemas.microsoft.com/office/drawing/2014/main" id="{0BD5FB5B-9328-14D3-E0F5-4F7376B1D54D}"/>
              </a:ext>
            </a:extLst>
          </p:cNvPr>
          <p:cNvSpPr>
            <a:spLocks noGrp="1"/>
          </p:cNvSpPr>
          <p:nvPr>
            <p:ph idx="1"/>
          </p:nvPr>
        </p:nvSpPr>
        <p:spPr>
          <a:xfrm>
            <a:off x="255181" y="1984371"/>
            <a:ext cx="11373416" cy="3495093"/>
          </a:xfrm>
        </p:spPr>
        <p:txBody>
          <a:bodyPr>
            <a:noAutofit/>
          </a:bodyPr>
          <a:lstStyle/>
          <a:p>
            <a:pPr marL="0" indent="0" algn="just">
              <a:lnSpc>
                <a:spcPct val="106000"/>
              </a:lnSpc>
              <a:spcAft>
                <a:spcPts val="800"/>
              </a:spcAft>
              <a:buNone/>
            </a:pPr>
            <a:r>
              <a:rPr lang="kk-KZ" sz="2000" b="1" dirty="0">
                <a:effectLst/>
                <a:latin typeface="Tahoma" panose="020B0604030504040204" pitchFamily="34" charset="0"/>
                <a:ea typeface="Tahoma" panose="020B0604030504040204" pitchFamily="34" charset="0"/>
                <a:cs typeface="Tahoma" panose="020B0604030504040204" pitchFamily="34" charset="0"/>
              </a:rPr>
              <a:t>Командалық жұмыс кез келген мәселені тиімдірек шешуге, сондай-ақ жобаларды тезірек және </a:t>
            </a:r>
            <a:r>
              <a:rPr lang="kk-KZ" sz="2000" b="1" spc="-15" dirty="0">
                <a:effectLst/>
                <a:latin typeface="Tahoma" panose="020B0604030504040204" pitchFamily="34" charset="0"/>
                <a:ea typeface="Tahoma" panose="020B0604030504040204" pitchFamily="34" charset="0"/>
                <a:cs typeface="Tahoma" panose="020B0604030504040204" pitchFamily="34" charset="0"/>
              </a:rPr>
              <a:t>нәтижелі </a:t>
            </a:r>
            <a:r>
              <a:rPr lang="kk-KZ" sz="2000" b="1" dirty="0">
                <a:effectLst/>
                <a:latin typeface="Tahoma" panose="020B0604030504040204" pitchFamily="34" charset="0"/>
                <a:ea typeface="Tahoma" panose="020B0604030504040204" pitchFamily="34" charset="0"/>
                <a:cs typeface="Tahoma" panose="020B0604030504040204" pitchFamily="34" charset="0"/>
              </a:rPr>
              <a:t>іске асыруға және алға қойған мақсаттарға қол жеткізуге мүмкіндік береді.</a:t>
            </a:r>
            <a:endParaRPr lang="ru-RU" sz="2000" b="1" dirty="0">
              <a:effectLst/>
              <a:latin typeface="Tahoma" panose="020B0604030504040204" pitchFamily="34" charset="0"/>
              <a:ea typeface="Tahoma" panose="020B0604030504040204" pitchFamily="34" charset="0"/>
              <a:cs typeface="Tahoma" panose="020B0604030504040204" pitchFamily="34" charset="0"/>
            </a:endParaRPr>
          </a:p>
          <a:p>
            <a:pPr algn="just" fontAlgn="base">
              <a:lnSpc>
                <a:spcPct val="100000"/>
              </a:lnSpc>
              <a:spcAft>
                <a:spcPts val="800"/>
              </a:spcAft>
              <a:tabLst>
                <a:tab pos="630555" algn="l"/>
              </a:tabLst>
            </a:pPr>
            <a:r>
              <a:rPr lang="ru-RU" sz="2000" b="1" kern="1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Пәнаралық</a:t>
            </a:r>
            <a:r>
              <a:rPr lang="ru-RU" sz="2000" b="1" kern="1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ru-RU" sz="2000" b="1" kern="1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оқыту</a:t>
            </a:r>
            <a:r>
              <a:rPr lang="ru-RU" sz="2000" b="1" kern="1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endParaRPr lang="ru-RU" sz="2000" b="1" kern="100" dirty="0">
              <a:effectLst/>
              <a:latin typeface="Tahoma" panose="020B0604030504040204" pitchFamily="34" charset="0"/>
              <a:ea typeface="Tahoma" panose="020B0604030504040204" pitchFamily="34" charset="0"/>
              <a:cs typeface="Tahoma" panose="020B0604030504040204" pitchFamily="34" charset="0"/>
            </a:endParaRPr>
          </a:p>
          <a:p>
            <a:pPr>
              <a:lnSpc>
                <a:spcPct val="100000"/>
              </a:lnSpc>
            </a:pPr>
            <a:r>
              <a:rPr lang="ru-RU" sz="2000" b="1" kern="100" dirty="0" err="1">
                <a:effectLst/>
                <a:latin typeface="Tahoma" panose="020B0604030504040204" pitchFamily="34" charset="0"/>
                <a:ea typeface="Tahoma" panose="020B0604030504040204" pitchFamily="34" charset="0"/>
                <a:cs typeface="Tahoma" panose="020B0604030504040204" pitchFamily="34" charset="0"/>
              </a:rPr>
              <a:t>Бірін</a:t>
            </a:r>
            <a:r>
              <a:rPr lang="en-US" sz="2000" b="1" kern="100" dirty="0">
                <a:effectLst/>
                <a:latin typeface="Tahoma" panose="020B0604030504040204" pitchFamily="34" charset="0"/>
                <a:ea typeface="Tahoma" panose="020B0604030504040204" pitchFamily="34" charset="0"/>
                <a:cs typeface="Tahoma" panose="020B0604030504040204" pitchFamily="34" charset="0"/>
              </a:rPr>
              <a:t>-</a:t>
            </a:r>
            <a:r>
              <a:rPr lang="ru-RU" sz="2000" b="1" kern="100" dirty="0" err="1">
                <a:effectLst/>
                <a:latin typeface="Tahoma" panose="020B0604030504040204" pitchFamily="34" charset="0"/>
                <a:ea typeface="Tahoma" panose="020B0604030504040204" pitchFamily="34" charset="0"/>
                <a:cs typeface="Tahoma" panose="020B0604030504040204" pitchFamily="34" charset="0"/>
              </a:rPr>
              <a:t>бірі</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ru-RU" sz="2000" b="1" kern="100" dirty="0" err="1">
                <a:effectLst/>
                <a:latin typeface="Tahoma" panose="020B0604030504040204" pitchFamily="34" charset="0"/>
                <a:ea typeface="Tahoma" panose="020B0604030504040204" pitchFamily="34" charset="0"/>
                <a:cs typeface="Tahoma" panose="020B0604030504040204" pitchFamily="34" charset="0"/>
              </a:rPr>
              <a:t>оқыту</a:t>
            </a:r>
            <a:r>
              <a:rPr lang="en-US" sz="2000" b="1" kern="100" dirty="0">
                <a:effectLst/>
                <a:latin typeface="Tahoma" panose="020B0604030504040204" pitchFamily="34" charset="0"/>
                <a:ea typeface="Tahoma" panose="020B0604030504040204" pitchFamily="34" charset="0"/>
                <a:cs typeface="Tahoma" panose="020B0604030504040204" pitchFamily="34" charset="0"/>
              </a:rPr>
              <a:t> (Peer Learning)</a:t>
            </a:r>
            <a:endParaRPr lang="ru-RU" sz="2000" b="1" kern="100" dirty="0">
              <a:effectLst/>
              <a:latin typeface="Tahoma" panose="020B0604030504040204" pitchFamily="34" charset="0"/>
              <a:ea typeface="Tahoma" panose="020B0604030504040204" pitchFamily="34" charset="0"/>
              <a:cs typeface="Tahoma" panose="020B0604030504040204" pitchFamily="34" charset="0"/>
            </a:endParaRPr>
          </a:p>
          <a:p>
            <a:pPr>
              <a:lnSpc>
                <a:spcPct val="106000"/>
              </a:lnSpc>
            </a:pPr>
            <a:r>
              <a:rPr lang="ru-RU" sz="2000" b="1" kern="100" dirty="0" err="1">
                <a:effectLst/>
                <a:latin typeface="Tahoma" panose="020B0604030504040204" pitchFamily="34" charset="0"/>
                <a:ea typeface="Tahoma" panose="020B0604030504040204" pitchFamily="34" charset="0"/>
                <a:cs typeface="Tahoma" panose="020B0604030504040204" pitchFamily="34" charset="0"/>
              </a:rPr>
              <a:t>Проблемаға</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ru-RU" sz="2000" b="1" kern="100" dirty="0" err="1">
                <a:effectLst/>
                <a:latin typeface="Tahoma" panose="020B0604030504040204" pitchFamily="34" charset="0"/>
                <a:ea typeface="Tahoma" panose="020B0604030504040204" pitchFamily="34" charset="0"/>
                <a:cs typeface="Tahoma" panose="020B0604030504040204" pitchFamily="34" charset="0"/>
              </a:rPr>
              <a:t>бағдарланған</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ru-RU" sz="2000" b="1" kern="100" dirty="0" err="1">
                <a:effectLst/>
                <a:latin typeface="Tahoma" panose="020B0604030504040204" pitchFamily="34" charset="0"/>
                <a:ea typeface="Tahoma" panose="020B0604030504040204" pitchFamily="34" charset="0"/>
                <a:cs typeface="Tahoma" panose="020B0604030504040204" pitchFamily="34" charset="0"/>
              </a:rPr>
              <a:t>оқыту</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en-US" sz="2000" b="1" i="0" dirty="0">
                <a:solidFill>
                  <a:srgbClr val="333333"/>
                </a:solidFill>
                <a:effectLst/>
                <a:latin typeface="Tahoma" panose="020B0604030504040204" pitchFamily="34" charset="0"/>
                <a:ea typeface="Tahoma" panose="020B0604030504040204" pitchFamily="34" charset="0"/>
                <a:cs typeface="Tahoma" panose="020B0604030504040204" pitchFamily="34" charset="0"/>
              </a:rPr>
              <a:t>(Problem-based Learning)</a:t>
            </a:r>
            <a:endParaRPr lang="ru-RU" sz="2000" b="1" kern="1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6000"/>
              </a:lnSpc>
            </a:pPr>
            <a:r>
              <a:rPr lang="ru-RU" sz="2000" b="1" kern="100" dirty="0" err="1">
                <a:effectLst/>
                <a:latin typeface="Tahoma" panose="020B0604030504040204" pitchFamily="34" charset="0"/>
                <a:ea typeface="Tahoma" panose="020B0604030504040204" pitchFamily="34" charset="0"/>
                <a:cs typeface="Tahoma" panose="020B0604030504040204" pitchFamily="34" charset="0"/>
              </a:rPr>
              <a:t>Жобаға</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ru-RU" sz="2000" b="1" kern="100" dirty="0" err="1">
                <a:effectLst/>
                <a:latin typeface="Tahoma" panose="020B0604030504040204" pitchFamily="34" charset="0"/>
                <a:ea typeface="Tahoma" panose="020B0604030504040204" pitchFamily="34" charset="0"/>
                <a:cs typeface="Tahoma" panose="020B0604030504040204" pitchFamily="34" charset="0"/>
              </a:rPr>
              <a:t>негізделген</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ru-RU" sz="2000" b="1" kern="100" dirty="0" err="1">
                <a:effectLst/>
                <a:latin typeface="Tahoma" panose="020B0604030504040204" pitchFamily="34" charset="0"/>
                <a:ea typeface="Tahoma" panose="020B0604030504040204" pitchFamily="34" charset="0"/>
                <a:cs typeface="Tahoma" panose="020B0604030504040204" pitchFamily="34" charset="0"/>
              </a:rPr>
              <a:t>оқыту</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en-US" sz="2000" b="1" i="0" dirty="0">
                <a:solidFill>
                  <a:srgbClr val="333333"/>
                </a:solidFill>
                <a:effectLst/>
                <a:latin typeface="Tahoma" panose="020B0604030504040204" pitchFamily="34" charset="0"/>
                <a:ea typeface="Tahoma" panose="020B0604030504040204" pitchFamily="34" charset="0"/>
                <a:cs typeface="Tahoma" panose="020B0604030504040204" pitchFamily="34" charset="0"/>
              </a:rPr>
              <a:t>(PBL-Project Based Learning)</a:t>
            </a:r>
            <a:endParaRPr lang="ru-RU" sz="2000" b="1" kern="1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6000"/>
              </a:lnSpc>
            </a:pPr>
            <a:r>
              <a:rPr lang="ru-RU" sz="2000" b="1" kern="100" dirty="0">
                <a:effectLst/>
                <a:latin typeface="Tahoma" panose="020B0604030504040204" pitchFamily="34" charset="0"/>
                <a:ea typeface="Tahoma" panose="020B0604030504040204" pitchFamily="34" charset="0"/>
                <a:cs typeface="Tahoma" panose="020B0604030504040204" pitchFamily="34" charset="0"/>
              </a:rPr>
              <a:t>Педагог фасилитатор </a:t>
            </a:r>
            <a:r>
              <a:rPr lang="ru-RU" sz="2000" b="1" kern="100" dirty="0" err="1">
                <a:effectLst/>
                <a:latin typeface="Tahoma" panose="020B0604030504040204" pitchFamily="34" charset="0"/>
                <a:ea typeface="Tahoma" panose="020B0604030504040204" pitchFamily="34" charset="0"/>
                <a:cs typeface="Tahoma" panose="020B0604030504040204" pitchFamily="34" charset="0"/>
              </a:rPr>
              <a:t>ретінде</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ru-RU" sz="2000" b="1" kern="100" dirty="0" err="1">
                <a:effectLst/>
                <a:latin typeface="Tahoma" panose="020B0604030504040204" pitchFamily="34" charset="0"/>
                <a:ea typeface="Tahoma" panose="020B0604030504040204" pitchFamily="34" charset="0"/>
                <a:cs typeface="Tahoma" panose="020B0604030504040204" pitchFamily="34" charset="0"/>
              </a:rPr>
              <a:t>Edutainer</a:t>
            </a:r>
            <a:r>
              <a:rPr lang="ru-RU" sz="2000" b="1" kern="100" dirty="0">
                <a:effectLst/>
                <a:latin typeface="Tahoma" panose="020B0604030504040204" pitchFamily="34" charset="0"/>
                <a:ea typeface="Tahoma" panose="020B0604030504040204" pitchFamily="34" charset="0"/>
                <a:cs typeface="Tahoma" panose="020B0604030504040204" pitchFamily="34" charset="0"/>
              </a:rPr>
              <a:t>)</a:t>
            </a:r>
          </a:p>
          <a:p>
            <a:pPr>
              <a:lnSpc>
                <a:spcPct val="106000"/>
              </a:lnSpc>
            </a:pPr>
            <a:r>
              <a:rPr lang="ru-RU" sz="2000" b="1" kern="100" dirty="0" err="1">
                <a:effectLst/>
                <a:latin typeface="Tahoma" panose="020B0604030504040204" pitchFamily="34" charset="0"/>
                <a:ea typeface="Tahoma" panose="020B0604030504040204" pitchFamily="34" charset="0"/>
                <a:cs typeface="Tahoma" panose="020B0604030504040204" pitchFamily="34" charset="0"/>
              </a:rPr>
              <a:t>Төңкерілген</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ru-RU" sz="2000" b="1" kern="100" dirty="0" err="1">
                <a:effectLst/>
                <a:latin typeface="Tahoma" panose="020B0604030504040204" pitchFamily="34" charset="0"/>
                <a:ea typeface="Tahoma" panose="020B0604030504040204" pitchFamily="34" charset="0"/>
                <a:cs typeface="Tahoma" panose="020B0604030504040204" pitchFamily="34" charset="0"/>
              </a:rPr>
              <a:t>сынып</a:t>
            </a:r>
            <a:r>
              <a:rPr lang="ru-RU" sz="2000" b="1" kern="100" dirty="0">
                <a:effectLst/>
                <a:latin typeface="Tahoma" panose="020B0604030504040204" pitchFamily="34" charset="0"/>
                <a:ea typeface="Tahoma" panose="020B0604030504040204" pitchFamily="34" charset="0"/>
                <a:cs typeface="Tahoma" panose="020B0604030504040204" pitchFamily="34" charset="0"/>
              </a:rPr>
              <a:t> </a:t>
            </a:r>
            <a:r>
              <a:rPr lang="en-US" sz="2000" b="1" i="0" dirty="0">
                <a:solidFill>
                  <a:srgbClr val="333333"/>
                </a:solidFill>
                <a:effectLst/>
                <a:latin typeface="Tahoma" panose="020B0604030504040204" pitchFamily="34" charset="0"/>
                <a:ea typeface="Tahoma" panose="020B0604030504040204" pitchFamily="34" charset="0"/>
                <a:cs typeface="Tahoma" panose="020B0604030504040204" pitchFamily="34" charset="0"/>
              </a:rPr>
              <a:t>(Flipped Class) </a:t>
            </a:r>
            <a:endParaRPr lang="ru-RU" sz="2000" b="1" kern="1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a:extLst>
              <a:ext uri="{FF2B5EF4-FFF2-40B4-BE49-F238E27FC236}">
                <a16:creationId xmlns:a16="http://schemas.microsoft.com/office/drawing/2014/main" id="{D305C210-DC78-A3A1-2AFD-59FDC2B4900D}"/>
              </a:ext>
            </a:extLst>
          </p:cNvPr>
          <p:cNvPicPr>
            <a:picLocks noChangeAspect="1"/>
          </p:cNvPicPr>
          <p:nvPr/>
        </p:nvPicPr>
        <p:blipFill>
          <a:blip r:embed="rId2"/>
          <a:stretch>
            <a:fillRect/>
          </a:stretch>
        </p:blipFill>
        <p:spPr>
          <a:xfrm>
            <a:off x="8745910" y="2584890"/>
            <a:ext cx="2882687" cy="1688220"/>
          </a:xfrm>
          <a:prstGeom prst="rect">
            <a:avLst/>
          </a:prstGeom>
          <a:ln>
            <a:noFill/>
          </a:ln>
          <a:effectLst>
            <a:softEdge rad="112500"/>
          </a:effectLst>
        </p:spPr>
      </p:pic>
      <p:pic>
        <p:nvPicPr>
          <p:cNvPr id="7" name="Рисунок 6">
            <a:extLst>
              <a:ext uri="{FF2B5EF4-FFF2-40B4-BE49-F238E27FC236}">
                <a16:creationId xmlns:a16="http://schemas.microsoft.com/office/drawing/2014/main" id="{0EA16854-A066-B3FE-38AA-DDE82F48EEBE}"/>
              </a:ext>
            </a:extLst>
          </p:cNvPr>
          <p:cNvPicPr>
            <a:picLocks noChangeAspect="1"/>
          </p:cNvPicPr>
          <p:nvPr/>
        </p:nvPicPr>
        <p:blipFill>
          <a:blip r:embed="rId3"/>
          <a:stretch>
            <a:fillRect/>
          </a:stretch>
        </p:blipFill>
        <p:spPr>
          <a:xfrm>
            <a:off x="9149948" y="229287"/>
            <a:ext cx="2478649" cy="1755084"/>
          </a:xfrm>
          <a:prstGeom prst="rect">
            <a:avLst/>
          </a:prstGeom>
          <a:ln>
            <a:noFill/>
          </a:ln>
          <a:effectLst>
            <a:softEdge rad="112500"/>
          </a:effectLst>
        </p:spPr>
      </p:pic>
      <p:pic>
        <p:nvPicPr>
          <p:cNvPr id="9" name="Рисунок 8">
            <a:extLst>
              <a:ext uri="{FF2B5EF4-FFF2-40B4-BE49-F238E27FC236}">
                <a16:creationId xmlns:a16="http://schemas.microsoft.com/office/drawing/2014/main" id="{7AAF909E-838A-3E18-B7CB-B9624C2AE1D3}"/>
              </a:ext>
            </a:extLst>
          </p:cNvPr>
          <p:cNvPicPr>
            <a:picLocks noChangeAspect="1"/>
          </p:cNvPicPr>
          <p:nvPr/>
        </p:nvPicPr>
        <p:blipFill>
          <a:blip r:embed="rId4"/>
          <a:stretch>
            <a:fillRect/>
          </a:stretch>
        </p:blipFill>
        <p:spPr>
          <a:xfrm>
            <a:off x="8058736" y="4608609"/>
            <a:ext cx="3697107" cy="1586371"/>
          </a:xfrm>
          <a:prstGeom prst="rect">
            <a:avLst/>
          </a:prstGeom>
          <a:ln>
            <a:noFill/>
          </a:ln>
          <a:effectLst>
            <a:softEdge rad="112500"/>
          </a:effectLst>
        </p:spPr>
      </p:pic>
    </p:spTree>
    <p:extLst>
      <p:ext uri="{BB962C8B-B14F-4D97-AF65-F5344CB8AC3E}">
        <p14:creationId xmlns:p14="http://schemas.microsoft.com/office/powerpoint/2010/main" val="33997889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1">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25621"/>
            <a:ext cx="12192000" cy="6832379"/>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492" y="2930125"/>
            <a:ext cx="3463926" cy="25979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8582" y="3604831"/>
            <a:ext cx="3688324" cy="27662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446593" y="1019037"/>
            <a:ext cx="6312641" cy="1179365"/>
          </a:xfrm>
          <a:solidFill>
            <a:schemeClr val="bg1"/>
          </a:solidFill>
        </p:spPr>
        <p:style>
          <a:lnRef idx="0">
            <a:schemeClr val="accent1"/>
          </a:lnRef>
          <a:fillRef idx="3">
            <a:schemeClr val="accent1"/>
          </a:fillRef>
          <a:effectRef idx="3">
            <a:schemeClr val="accent1"/>
          </a:effectRef>
          <a:fontRef idx="minor">
            <a:schemeClr val="lt1"/>
          </a:fontRef>
        </p:style>
        <p:txBody>
          <a:bodyPr>
            <a:normAutofit/>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en-AE" sz="2400" b="1" dirty="0">
                <a:solidFill>
                  <a:schemeClr val="tx1"/>
                </a:solidFill>
                <a:latin typeface="Tahoma" panose="020B0604030504040204" pitchFamily="34" charset="0"/>
                <a:ea typeface="Tahoma" panose="020B0604030504040204" pitchFamily="34" charset="0"/>
                <a:cs typeface="Tahoma" panose="020B0604030504040204" pitchFamily="34" charset="0"/>
              </a:rPr>
              <a:t>STEAM-</a:t>
            </a: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әдістері» қалалық семинарлар</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9508" y="3330291"/>
            <a:ext cx="3692984" cy="27697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Скругленный прямоугольник 1">
            <a:extLst>
              <a:ext uri="{FF2B5EF4-FFF2-40B4-BE49-F238E27FC236}">
                <a16:creationId xmlns:a16="http://schemas.microsoft.com/office/drawing/2014/main" id="{0CB7368C-2BBA-4665-BA55-87D462AC8CD9}"/>
              </a:ext>
            </a:extLst>
          </p:cNvPr>
          <p:cNvSpPr/>
          <p:nvPr/>
        </p:nvSpPr>
        <p:spPr>
          <a:xfrm>
            <a:off x="7070164" y="981726"/>
            <a:ext cx="4539581" cy="209260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sz="2400" b="1" dirty="0"/>
              <a:t>2022-2023ж.ж. 35 мектепке</a:t>
            </a:r>
          </a:p>
          <a:p>
            <a:pPr algn="ctr"/>
            <a:r>
              <a:rPr lang="kk-KZ" sz="2400" b="1" dirty="0"/>
              <a:t>2024-2025ж.ж. 45 мектепке</a:t>
            </a:r>
          </a:p>
          <a:p>
            <a:pPr algn="ctr"/>
            <a:r>
              <a:rPr lang="kk-KZ" sz="2400" b="1" dirty="0"/>
              <a:t>5000-нан аса ұстаздарға</a:t>
            </a:r>
            <a:endParaRPr lang="en-US" sz="2400" b="1" dirty="0"/>
          </a:p>
          <a:p>
            <a:pPr algn="ctr"/>
            <a:r>
              <a:rPr lang="kk-KZ" sz="2400" b="1" dirty="0"/>
              <a:t> </a:t>
            </a:r>
            <a:r>
              <a:rPr lang="en-US" sz="2400" b="1" dirty="0"/>
              <a:t>STEAM-</a:t>
            </a:r>
            <a:r>
              <a:rPr lang="kk-KZ" sz="2400" b="1" dirty="0"/>
              <a:t>семинарларын өткіздім.</a:t>
            </a:r>
            <a:endParaRPr lang="ru-RU" sz="2400" b="1" dirty="0"/>
          </a:p>
        </p:txBody>
      </p:sp>
    </p:spTree>
    <p:extLst>
      <p:ext uri="{BB962C8B-B14F-4D97-AF65-F5344CB8AC3E}">
        <p14:creationId xmlns:p14="http://schemas.microsoft.com/office/powerpoint/2010/main" val="36642316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32379"/>
          </a:xfrm>
          <a:prstGeom prst="rect">
            <a:avLst/>
          </a:prstGeom>
        </p:spPr>
      </p:pic>
      <p:pic>
        <p:nvPicPr>
          <p:cNvPr id="15" name="Рисунок 14"/>
          <p:cNvPicPr>
            <a:picLocks noChangeAspect="1"/>
          </p:cNvPicPr>
          <p:nvPr/>
        </p:nvPicPr>
        <p:blipFill rotWithShape="1">
          <a:blip r:embed="rId3" cstate="print">
            <a:extLst>
              <a:ext uri="{28A0092B-C50C-407E-A947-70E740481C1C}">
                <a14:useLocalDpi xmlns:a14="http://schemas.microsoft.com/office/drawing/2010/main" val="0"/>
              </a:ext>
            </a:extLst>
          </a:blip>
          <a:srcRect t="11363" b="30945"/>
          <a:stretch/>
        </p:blipFill>
        <p:spPr>
          <a:xfrm>
            <a:off x="6643488" y="1106274"/>
            <a:ext cx="2457747" cy="25263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6" name="Рисунок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9584" y="1106274"/>
            <a:ext cx="3201741" cy="24013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Рисунок 17"/>
          <p:cNvPicPr>
            <a:picLocks noChangeAspect="1"/>
          </p:cNvPicPr>
          <p:nvPr/>
        </p:nvPicPr>
        <p:blipFill rotWithShape="1">
          <a:blip r:embed="rId5" cstate="print">
            <a:extLst>
              <a:ext uri="{28A0092B-C50C-407E-A947-70E740481C1C}">
                <a14:useLocalDpi xmlns:a14="http://schemas.microsoft.com/office/drawing/2010/main" val="0"/>
              </a:ext>
            </a:extLst>
          </a:blip>
          <a:srcRect t="5420" b="19793"/>
          <a:stretch/>
        </p:blipFill>
        <p:spPr>
          <a:xfrm>
            <a:off x="5782642" y="3258077"/>
            <a:ext cx="2838887" cy="27718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9" name="Рисунок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9848" y="1571096"/>
            <a:ext cx="2359973" cy="29892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0" name="Рисунок 19"/>
          <p:cNvPicPr>
            <a:picLocks noChangeAspect="1"/>
          </p:cNvPicPr>
          <p:nvPr/>
        </p:nvPicPr>
        <p:blipFill rotWithShape="1">
          <a:blip r:embed="rId7" cstate="print">
            <a:extLst>
              <a:ext uri="{28A0092B-C50C-407E-A947-70E740481C1C}">
                <a14:useLocalDpi xmlns:a14="http://schemas.microsoft.com/office/drawing/2010/main" val="0"/>
              </a:ext>
            </a:extLst>
          </a:blip>
          <a:srcRect l="7246" r="5435"/>
          <a:stretch/>
        </p:blipFill>
        <p:spPr>
          <a:xfrm rot="5400000">
            <a:off x="9514723" y="1248563"/>
            <a:ext cx="2421862" cy="208018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3" name="Рисунок 12"/>
          <p:cNvPicPr>
            <a:picLocks noChangeAspect="1"/>
          </p:cNvPicPr>
          <p:nvPr/>
        </p:nvPicPr>
        <p:blipFill rotWithShape="1">
          <a:blip r:embed="rId8" cstate="print">
            <a:extLst>
              <a:ext uri="{28A0092B-C50C-407E-A947-70E740481C1C}">
                <a14:useLocalDpi xmlns:a14="http://schemas.microsoft.com/office/drawing/2010/main" val="0"/>
              </a:ext>
            </a:extLst>
          </a:blip>
          <a:srcRect l="5602" t="20943" r="8777" b="26376"/>
          <a:stretch/>
        </p:blipFill>
        <p:spPr>
          <a:xfrm>
            <a:off x="2413567" y="3373925"/>
            <a:ext cx="3082173" cy="25284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Рисунок 13"/>
          <p:cNvPicPr>
            <a:picLocks noChangeAspect="1"/>
          </p:cNvPicPr>
          <p:nvPr/>
        </p:nvPicPr>
        <p:blipFill rotWithShape="1">
          <a:blip r:embed="rId9" cstate="print">
            <a:extLst>
              <a:ext uri="{28A0092B-C50C-407E-A947-70E740481C1C}">
                <a14:useLocalDpi xmlns:a14="http://schemas.microsoft.com/office/drawing/2010/main" val="0"/>
              </a:ext>
            </a:extLst>
          </a:blip>
          <a:srcRect r="6889" b="15603"/>
          <a:stretch/>
        </p:blipFill>
        <p:spPr>
          <a:xfrm>
            <a:off x="8894138" y="3292230"/>
            <a:ext cx="2561846" cy="30961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2"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479848" y="5945224"/>
            <a:ext cx="8511752" cy="485922"/>
          </a:xfrm>
          <a:solidFill>
            <a:schemeClr val="bg1"/>
          </a:solidFill>
        </p:spPr>
        <p:style>
          <a:lnRef idx="0">
            <a:schemeClr val="accent1"/>
          </a:lnRef>
          <a:fillRef idx="3">
            <a:schemeClr val="accent1"/>
          </a:fillRef>
          <a:effectRef idx="3">
            <a:schemeClr val="accent1"/>
          </a:effectRef>
          <a:fontRef idx="minor">
            <a:schemeClr val="lt1"/>
          </a:fontRef>
        </p:style>
        <p:txBody>
          <a:bodyPr>
            <a:normAutofit/>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en-AE" sz="2400" b="1" dirty="0">
                <a:solidFill>
                  <a:schemeClr val="tx1"/>
                </a:solidFill>
                <a:latin typeface="Tahoma" panose="020B0604030504040204" pitchFamily="34" charset="0"/>
                <a:ea typeface="Tahoma" panose="020B0604030504040204" pitchFamily="34" charset="0"/>
                <a:cs typeface="Tahoma" panose="020B0604030504040204" pitchFamily="34" charset="0"/>
              </a:rPr>
              <a:t>STEAM-</a:t>
            </a: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әдістері» қалалық семинарлар</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657400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32379"/>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2473" y="4069039"/>
            <a:ext cx="2604382" cy="22971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39168" y="4065596"/>
            <a:ext cx="2318615" cy="22971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014425" y="1149309"/>
            <a:ext cx="2621311" cy="246840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3" name="Рисунок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8550" y="1142311"/>
            <a:ext cx="3158450" cy="24536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7" name="Рисунок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9106" y="4087347"/>
            <a:ext cx="3031054" cy="22536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Рисунок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63290" y="1164062"/>
            <a:ext cx="2800261" cy="24536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21"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2680256" y="3416189"/>
            <a:ext cx="7218219" cy="485922"/>
          </a:xfrm>
          <a:solidFill>
            <a:schemeClr val="bg1"/>
          </a:solidFill>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«Ұстаздар аллеясында» қалалық семинарлар</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1397668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sp>
        <p:nvSpPr>
          <p:cNvPr id="13" name="Объект 12">
            <a:extLst>
              <a:ext uri="{FF2B5EF4-FFF2-40B4-BE49-F238E27FC236}">
                <a16:creationId xmlns:a16="http://schemas.microsoft.com/office/drawing/2014/main" id="{B5A7A76C-89B9-701D-C69F-9181CFC2C324}"/>
              </a:ext>
            </a:extLst>
          </p:cNvPr>
          <p:cNvSpPr>
            <a:spLocks noGrp="1"/>
          </p:cNvSpPr>
          <p:nvPr>
            <p:ph idx="1"/>
          </p:nvPr>
        </p:nvSpPr>
        <p:spPr>
          <a:xfrm>
            <a:off x="7070116" y="5368524"/>
            <a:ext cx="4283684" cy="1323343"/>
          </a:xfrm>
        </p:spPr>
        <p:txBody>
          <a:bodyPr/>
          <a:lstStyle/>
          <a:p>
            <a:r>
              <a:rPr lang="ru-RU" dirty="0">
                <a:solidFill>
                  <a:schemeClr val="bg1"/>
                </a:solidFill>
                <a:latin typeface="Arial" panose="020B0604020202020204" pitchFamily="34" charset="0"/>
                <a:ea typeface="Microsoft YaHei" panose="020B0503020204020204" pitchFamily="34" charset="-122"/>
                <a:cs typeface="Arial" panose="020B0604020202020204" pitchFamily="34" charset="0"/>
              </a:rPr>
              <a:t>Текст</a:t>
            </a:r>
            <a:endParaRPr lang="x-none" dirty="0">
              <a:solidFill>
                <a:schemeClr val="bg1"/>
              </a:solidFill>
              <a:latin typeface="Arial" panose="020B0604020202020204" pitchFamily="34" charset="0"/>
              <a:ea typeface="Microsoft YaHei" panose="020B0503020204020204" pitchFamily="34" charset="-122"/>
              <a:cs typeface="Arial" panose="020B0604020202020204" pitchFamily="34"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6500" y="4073414"/>
            <a:ext cx="3544210" cy="242778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5210" y="4181713"/>
            <a:ext cx="2680054" cy="22512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30372" y="4149004"/>
            <a:ext cx="1905000" cy="227660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7"/>
          <p:cNvPicPr>
            <a:picLocks noChangeAspect="1"/>
          </p:cNvPicPr>
          <p:nvPr/>
        </p:nvPicPr>
        <p:blipFill rotWithShape="1">
          <a:blip r:embed="rId6" cstate="print">
            <a:extLst>
              <a:ext uri="{28A0092B-C50C-407E-A947-70E740481C1C}">
                <a14:useLocalDpi xmlns:a14="http://schemas.microsoft.com/office/drawing/2010/main" val="0"/>
              </a:ext>
            </a:extLst>
          </a:blip>
          <a:srcRect b="22577"/>
          <a:stretch/>
        </p:blipFill>
        <p:spPr>
          <a:xfrm>
            <a:off x="9675677" y="1022070"/>
            <a:ext cx="1859695" cy="22828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Рисунок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86018" y="1022070"/>
            <a:ext cx="2525940" cy="22512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5579" y="1053661"/>
            <a:ext cx="2947621" cy="22512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1"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3283527" y="3495576"/>
            <a:ext cx="8437417" cy="485922"/>
          </a:xfrm>
          <a:solidFill>
            <a:schemeClr val="bg1"/>
          </a:solidFill>
        </p:spPr>
        <p:style>
          <a:lnRef idx="0">
            <a:schemeClr val="accent1"/>
          </a:lnRef>
          <a:fillRef idx="3">
            <a:schemeClr val="accent1"/>
          </a:fillRef>
          <a:effectRef idx="3">
            <a:schemeClr val="accent1"/>
          </a:effectRef>
          <a:fontRef idx="minor">
            <a:schemeClr val="lt1"/>
          </a:fontRef>
        </p:style>
        <p:txBody>
          <a:bodyPr>
            <a:normAutofit/>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en-AE" sz="2400" b="1" dirty="0">
                <a:solidFill>
                  <a:schemeClr val="tx1"/>
                </a:solidFill>
                <a:latin typeface="Tahoma" panose="020B0604030504040204" pitchFamily="34" charset="0"/>
                <a:ea typeface="Tahoma" panose="020B0604030504040204" pitchFamily="34" charset="0"/>
                <a:cs typeface="Tahoma" panose="020B0604030504040204" pitchFamily="34" charset="0"/>
              </a:rPr>
              <a:t>STEAM-</a:t>
            </a: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әдістерін қолдану» қалалық семинарлар</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12" name="Рисунок 11"/>
          <p:cNvPicPr>
            <a:picLocks noChangeAspect="1"/>
          </p:cNvPicPr>
          <p:nvPr/>
        </p:nvPicPr>
        <p:blipFill rotWithShape="1">
          <a:blip r:embed="rId9" cstate="print">
            <a:extLst>
              <a:ext uri="{28A0092B-C50C-407E-A947-70E740481C1C}">
                <a14:useLocalDpi xmlns:a14="http://schemas.microsoft.com/office/drawing/2010/main" val="0"/>
              </a:ext>
            </a:extLst>
          </a:blip>
          <a:srcRect t="11819" r="4443" b="16968"/>
          <a:stretch/>
        </p:blipFill>
        <p:spPr>
          <a:xfrm>
            <a:off x="674403" y="1063208"/>
            <a:ext cx="2409464" cy="319373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008145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8" name="Рисунок 7">
            <a:extLst>
              <a:ext uri="{FF2B5EF4-FFF2-40B4-BE49-F238E27FC236}">
                <a16:creationId xmlns:a16="http://schemas.microsoft.com/office/drawing/2014/main" id="{40ABD2A0-AE86-DBAC-BD96-718B56DE224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52257" y="3777634"/>
            <a:ext cx="2589898" cy="258989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Рисунок 15">
            <a:extLst>
              <a:ext uri="{FF2B5EF4-FFF2-40B4-BE49-F238E27FC236}">
                <a16:creationId xmlns:a16="http://schemas.microsoft.com/office/drawing/2014/main" id="{A4377206-F90E-60A3-0C49-69B99852523F}"/>
              </a:ext>
            </a:extLst>
          </p:cNvPr>
          <p:cNvPicPr>
            <a:picLocks noChangeAspect="1"/>
          </p:cNvPicPr>
          <p:nvPr/>
        </p:nvPicPr>
        <p:blipFill>
          <a:blip r:embed="rId4" cstate="print">
            <a:extLst>
              <a:ext uri="{28A0092B-C50C-407E-A947-70E740481C1C}">
                <a14:useLocalDpi xmlns:a14="http://schemas.microsoft.com/office/drawing/2010/main" val="0"/>
              </a:ext>
            </a:extLst>
          </a:blip>
          <a:srcRect t="19472"/>
          <a:stretch>
            <a:fillRect/>
          </a:stretch>
        </p:blipFill>
        <p:spPr bwMode="auto">
          <a:xfrm>
            <a:off x="917272" y="3740097"/>
            <a:ext cx="3322219" cy="267664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Рисунок 17">
            <a:extLst>
              <a:ext uri="{FF2B5EF4-FFF2-40B4-BE49-F238E27FC236}">
                <a16:creationId xmlns:a16="http://schemas.microsoft.com/office/drawing/2014/main" id="{DB1230B7-C522-A33E-0AF8-9EBF103A917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46524" y="3611674"/>
            <a:ext cx="2808367" cy="28127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Рисунок 10">
            <a:extLst>
              <a:ext uri="{FF2B5EF4-FFF2-40B4-BE49-F238E27FC236}">
                <a16:creationId xmlns:a16="http://schemas.microsoft.com/office/drawing/2014/main" id="{4E302551-0D91-5B20-8C91-8E2067748C1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09023" y="1067093"/>
            <a:ext cx="4337501" cy="24434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Рисунок 14">
            <a:extLst>
              <a:ext uri="{FF2B5EF4-FFF2-40B4-BE49-F238E27FC236}">
                <a16:creationId xmlns:a16="http://schemas.microsoft.com/office/drawing/2014/main" id="{74C2B168-5E9A-91F4-D2CF-B7ABA04BD13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75521" y="1067093"/>
            <a:ext cx="2390174" cy="23890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6" name="Рисунок 13">
            <a:extLst>
              <a:ext uri="{FF2B5EF4-FFF2-40B4-BE49-F238E27FC236}">
                <a16:creationId xmlns:a16="http://schemas.microsoft.com/office/drawing/2014/main" id="{7CF998FF-4376-D261-0253-54E6B76D1CA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918764" y="1043640"/>
            <a:ext cx="2385359" cy="238535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3"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748145" y="3398556"/>
            <a:ext cx="11028218" cy="485922"/>
          </a:xfrm>
          <a:solidFill>
            <a:schemeClr val="bg1"/>
          </a:solidFill>
        </p:spPr>
        <p:style>
          <a:lnRef idx="0">
            <a:schemeClr val="accent1"/>
          </a:lnRef>
          <a:fillRef idx="3">
            <a:schemeClr val="accent1"/>
          </a:fillRef>
          <a:effectRef idx="3">
            <a:schemeClr val="accent1"/>
          </a:effectRef>
          <a:fontRef idx="minor">
            <a:schemeClr val="lt1"/>
          </a:fontRef>
        </p:style>
        <p:txBody>
          <a:bodyPr>
            <a:normAutofit/>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Республикалық «</a:t>
            </a:r>
            <a:r>
              <a:rPr lang="en-AE" sz="2400" b="1" dirty="0">
                <a:solidFill>
                  <a:schemeClr val="tx1"/>
                </a:solidFill>
                <a:latin typeface="Tahoma" panose="020B0604030504040204" pitchFamily="34" charset="0"/>
                <a:ea typeface="Tahoma" panose="020B0604030504040204" pitchFamily="34" charset="0"/>
                <a:cs typeface="Tahoma" panose="020B0604030504040204" pitchFamily="34" charset="0"/>
              </a:rPr>
              <a:t>STEM-</a:t>
            </a: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олимпиадалары»</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20851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8" name="Рисунок 4">
            <a:extLst>
              <a:ext uri="{FF2B5EF4-FFF2-40B4-BE49-F238E27FC236}">
                <a16:creationId xmlns:a16="http://schemas.microsoft.com/office/drawing/2014/main" id="{4A186905-1DB5-F0C2-8CB3-AC8DD48F384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9115" y="1144833"/>
            <a:ext cx="3596581" cy="35965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Рисунок 9">
            <a:extLst>
              <a:ext uri="{FF2B5EF4-FFF2-40B4-BE49-F238E27FC236}">
                <a16:creationId xmlns:a16="http://schemas.microsoft.com/office/drawing/2014/main" id="{913006C0-1F27-6A7D-E3BE-9383C83C6EBC}"/>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910509" y="1144833"/>
            <a:ext cx="2770851" cy="27708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 name="Объект 3">
            <a:extLst>
              <a:ext uri="{FF2B5EF4-FFF2-40B4-BE49-F238E27FC236}">
                <a16:creationId xmlns:a16="http://schemas.microsoft.com/office/drawing/2014/main" id="{1C781EE1-6DF6-98F0-ABD5-6105ED1E7024}"/>
              </a:ext>
            </a:extLst>
          </p:cNvPr>
          <p:cNvPicPr>
            <a:picLocks noGrp="1" noChangeAspect="1"/>
          </p:cNvPicPr>
          <p:nvPr>
            <p:ph idx="1"/>
          </p:nvPr>
        </p:nvPicPr>
        <p:blipFill rotWithShape="1">
          <a:blip r:embed="rId6" cstate="print">
            <a:extLst>
              <a:ext uri="{28A0092B-C50C-407E-A947-70E740481C1C}">
                <a14:useLocalDpi xmlns:a14="http://schemas.microsoft.com/office/drawing/2010/main" val="0"/>
              </a:ext>
            </a:extLst>
          </a:blip>
          <a:srcRect r="10722"/>
          <a:stretch/>
        </p:blipFill>
        <p:spPr>
          <a:xfrm>
            <a:off x="8035182" y="3610941"/>
            <a:ext cx="3296955" cy="277085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Рисунок 11">
            <a:extLst>
              <a:ext uri="{FF2B5EF4-FFF2-40B4-BE49-F238E27FC236}">
                <a16:creationId xmlns:a16="http://schemas.microsoft.com/office/drawing/2014/main" id="{D52D0C22-E269-CAB0-00C6-9D2A6F2DF560}"/>
              </a:ext>
            </a:extLst>
          </p:cNvPr>
          <p:cNvPicPr>
            <a:picLocks noChangeAspect="1"/>
          </p:cNvPicPr>
          <p:nvPr/>
        </p:nvPicPr>
        <p:blipFill>
          <a:blip r:embed="rId7" cstate="print">
            <a:extLst>
              <a:ext uri="{28A0092B-C50C-407E-A947-70E740481C1C}">
                <a14:useLocalDpi xmlns:a14="http://schemas.microsoft.com/office/drawing/2010/main" val="0"/>
              </a:ext>
            </a:extLst>
          </a:blip>
          <a:srcRect t="6567" r="17764" b="8038"/>
          <a:stretch>
            <a:fillRect/>
          </a:stretch>
        </p:blipFill>
        <p:spPr bwMode="auto">
          <a:xfrm>
            <a:off x="8306173" y="1095035"/>
            <a:ext cx="2754975" cy="21458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Рисунок 16">
            <a:extLst>
              <a:ext uri="{FF2B5EF4-FFF2-40B4-BE49-F238E27FC236}">
                <a16:creationId xmlns:a16="http://schemas.microsoft.com/office/drawing/2014/main" id="{49A0C83C-16F9-4232-03D2-6774DFB4839B}"/>
              </a:ext>
            </a:extLst>
          </p:cNvPr>
          <p:cNvPicPr>
            <a:picLocks noChangeAspect="1"/>
          </p:cNvPicPr>
          <p:nvPr/>
        </p:nvPicPr>
        <p:blipFill>
          <a:blip r:embed="rId8" cstate="print">
            <a:extLst>
              <a:ext uri="{28A0092B-C50C-407E-A947-70E740481C1C}">
                <a14:useLocalDpi xmlns:a14="http://schemas.microsoft.com/office/drawing/2010/main" val="0"/>
              </a:ext>
            </a:extLst>
          </a:blip>
          <a:srcRect t="18785"/>
          <a:stretch>
            <a:fillRect/>
          </a:stretch>
        </p:blipFill>
        <p:spPr bwMode="auto">
          <a:xfrm>
            <a:off x="4974811" y="4235967"/>
            <a:ext cx="2640199" cy="21458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6" name="Заголовок 1">
            <a:extLst>
              <a:ext uri="{FF2B5EF4-FFF2-40B4-BE49-F238E27FC236}">
                <a16:creationId xmlns:a16="http://schemas.microsoft.com/office/drawing/2014/main" id="{4CAB8555-8AF3-75CD-DC9A-E3B226A788CC}"/>
              </a:ext>
            </a:extLst>
          </p:cNvPr>
          <p:cNvSpPr>
            <a:spLocks noGrp="1"/>
          </p:cNvSpPr>
          <p:nvPr>
            <p:ph type="title"/>
          </p:nvPr>
        </p:nvSpPr>
        <p:spPr>
          <a:xfrm>
            <a:off x="689115" y="5010161"/>
            <a:ext cx="3826797" cy="1215008"/>
          </a:xfrm>
          <a:solidFill>
            <a:schemeClr val="bg1"/>
          </a:solidFill>
        </p:spPr>
        <p:style>
          <a:lnRef idx="0">
            <a:schemeClr val="accent1"/>
          </a:lnRef>
          <a:fillRef idx="3">
            <a:schemeClr val="accent1"/>
          </a:fillRef>
          <a:effectRef idx="3">
            <a:schemeClr val="accent1"/>
          </a:effectRef>
          <a:fontRef idx="minor">
            <a:schemeClr val="lt1"/>
          </a:fontRef>
        </p:style>
        <p:txBody>
          <a:bodyPr>
            <a:normAutofit/>
          </a:bodyPr>
          <a:lstStyle/>
          <a:p>
            <a:pPr algn="ct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Республикалық </a:t>
            </a:r>
            <a:b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b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en-AE" sz="2400" b="1" dirty="0">
                <a:solidFill>
                  <a:schemeClr val="tx1"/>
                </a:solidFill>
                <a:latin typeface="Tahoma" panose="020B0604030504040204" pitchFamily="34" charset="0"/>
                <a:ea typeface="Tahoma" panose="020B0604030504040204" pitchFamily="34" charset="0"/>
                <a:cs typeface="Tahoma" panose="020B0604030504040204" pitchFamily="34" charset="0"/>
              </a:rPr>
              <a:t>STEM-</a:t>
            </a:r>
            <a:r>
              <a:rPr lang="kk-KZ" sz="2400" b="1" dirty="0">
                <a:solidFill>
                  <a:schemeClr val="tx1"/>
                </a:solidFill>
                <a:latin typeface="Tahoma" panose="020B0604030504040204" pitchFamily="34" charset="0"/>
                <a:ea typeface="Tahoma" panose="020B0604030504040204" pitchFamily="34" charset="0"/>
                <a:cs typeface="Tahoma" panose="020B0604030504040204" pitchFamily="34" charset="0"/>
              </a:rPr>
              <a:t>зерттеу жобалары»</a:t>
            </a:r>
            <a:endParaRPr lang="x-none"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70024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5621"/>
            <a:ext cx="12192000" cy="6832379"/>
          </a:xfrm>
          <a:prstGeom prst="rect">
            <a:avLst/>
          </a:prstGeom>
        </p:spPr>
      </p:pic>
      <p:pic>
        <p:nvPicPr>
          <p:cNvPr id="11" name="Рисунок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4237" y="1224599"/>
            <a:ext cx="3352801" cy="25146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Рисунок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74372" y="1062127"/>
            <a:ext cx="2125121" cy="28334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Рисунок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2602" y="1527356"/>
            <a:ext cx="4624188" cy="34681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rotWithShape="1">
          <a:blip r:embed="rId6" cstate="print">
            <a:extLst>
              <a:ext uri="{28A0092B-C50C-407E-A947-70E740481C1C}">
                <a14:useLocalDpi xmlns:a14="http://schemas.microsoft.com/office/drawing/2010/main" val="0"/>
              </a:ext>
            </a:extLst>
          </a:blip>
          <a:srcRect t="14810"/>
          <a:stretch/>
        </p:blipFill>
        <p:spPr>
          <a:xfrm>
            <a:off x="614237" y="3895622"/>
            <a:ext cx="2193092" cy="2491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Рисунок 2"/>
          <p:cNvPicPr>
            <a:picLocks noChangeAspect="1"/>
          </p:cNvPicPr>
          <p:nvPr/>
        </p:nvPicPr>
        <p:blipFill rotWithShape="1">
          <a:blip r:embed="rId7"/>
          <a:srcRect t="14943"/>
          <a:stretch/>
        </p:blipFill>
        <p:spPr>
          <a:xfrm>
            <a:off x="9709083" y="3739200"/>
            <a:ext cx="2026703" cy="25125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Объект 12">
            <a:extLst>
              <a:ext uri="{FF2B5EF4-FFF2-40B4-BE49-F238E27FC236}">
                <a16:creationId xmlns:a16="http://schemas.microsoft.com/office/drawing/2014/main" id="{B5A7A76C-89B9-701D-C69F-9181CFC2C324}"/>
              </a:ext>
            </a:extLst>
          </p:cNvPr>
          <p:cNvSpPr>
            <a:spLocks noGrp="1"/>
          </p:cNvSpPr>
          <p:nvPr>
            <p:ph idx="1"/>
          </p:nvPr>
        </p:nvSpPr>
        <p:spPr>
          <a:xfrm>
            <a:off x="2950802" y="5460474"/>
            <a:ext cx="6290395" cy="657134"/>
          </a:xfrm>
          <a:solidFill>
            <a:schemeClr val="bg1"/>
          </a:solidFill>
        </p:spPr>
        <p:txBody>
          <a:bodyPr>
            <a:noAutofit/>
          </a:bodyPr>
          <a:lstStyle/>
          <a:p>
            <a:pPr marL="0" indent="0" algn="ctr">
              <a:buNone/>
            </a:pPr>
            <a:r>
              <a:rPr lang="kk-KZ" sz="2000" b="1" dirty="0">
                <a:latin typeface="Arial" panose="020B0604020202020204" pitchFamily="34" charset="0"/>
                <a:ea typeface="Microsoft YaHei" panose="020B0503020204020204" pitchFamily="34" charset="-122"/>
                <a:cs typeface="Arial" panose="020B0604020202020204" pitchFamily="34" charset="0"/>
              </a:rPr>
              <a:t>Оқушылардың зерттеу және практикалық жұмыстары</a:t>
            </a:r>
            <a:endParaRPr lang="x-none" sz="2000" b="1" dirty="0">
              <a:latin typeface="Arial" panose="020B0604020202020204" pitchFamily="34" charset="0"/>
              <a:ea typeface="Microsoft YaHei" panose="020B0503020204020204" pitchFamily="34" charset="-122"/>
              <a:cs typeface="Arial" panose="020B0604020202020204" pitchFamily="34" charset="0"/>
            </a:endParaRPr>
          </a:p>
        </p:txBody>
      </p:sp>
    </p:spTree>
    <p:extLst>
      <p:ext uri="{BB962C8B-B14F-4D97-AF65-F5344CB8AC3E}">
        <p14:creationId xmlns:p14="http://schemas.microsoft.com/office/powerpoint/2010/main" val="16004868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6237" y="1046017"/>
            <a:ext cx="3074320" cy="23057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b="20723"/>
          <a:stretch/>
        </p:blipFill>
        <p:spPr>
          <a:xfrm>
            <a:off x="8496418" y="3965221"/>
            <a:ext cx="2181346" cy="230574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50593" y="4104891"/>
            <a:ext cx="2287295" cy="2026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Рисунок 8"/>
          <p:cNvPicPr>
            <a:picLocks noChangeAspect="1"/>
          </p:cNvPicPr>
          <p:nvPr/>
        </p:nvPicPr>
        <p:blipFill rotWithShape="1">
          <a:blip r:embed="rId6" cstate="print">
            <a:extLst>
              <a:ext uri="{28A0092B-C50C-407E-A947-70E740481C1C}">
                <a14:useLocalDpi xmlns:a14="http://schemas.microsoft.com/office/drawing/2010/main" val="0"/>
              </a:ext>
            </a:extLst>
          </a:blip>
          <a:srcRect b="17732"/>
          <a:stretch/>
        </p:blipFill>
        <p:spPr>
          <a:xfrm>
            <a:off x="1450593" y="1046017"/>
            <a:ext cx="2126220" cy="23322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30010" y="1046017"/>
            <a:ext cx="3074320" cy="23057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Рисунок 13"/>
          <p:cNvPicPr>
            <a:picLocks noChangeAspect="1"/>
          </p:cNvPicPr>
          <p:nvPr/>
        </p:nvPicPr>
        <p:blipFill rotWithShape="1">
          <a:blip r:embed="rId8" cstate="print">
            <a:extLst>
              <a:ext uri="{28A0092B-C50C-407E-A947-70E740481C1C}">
                <a14:useLocalDpi xmlns:a14="http://schemas.microsoft.com/office/drawing/2010/main" val="0"/>
              </a:ext>
            </a:extLst>
          </a:blip>
          <a:srcRect l="17714" t="1417" r="20143" b="17630"/>
          <a:stretch/>
        </p:blipFill>
        <p:spPr>
          <a:xfrm>
            <a:off x="4780965" y="3965221"/>
            <a:ext cx="2436279" cy="23802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5" name="Объект 12">
            <a:extLst>
              <a:ext uri="{FF2B5EF4-FFF2-40B4-BE49-F238E27FC236}">
                <a16:creationId xmlns:a16="http://schemas.microsoft.com/office/drawing/2014/main" id="{B5A7A76C-89B9-701D-C69F-9181CFC2C324}"/>
              </a:ext>
            </a:extLst>
          </p:cNvPr>
          <p:cNvSpPr>
            <a:spLocks noGrp="1"/>
          </p:cNvSpPr>
          <p:nvPr>
            <p:ph idx="1"/>
          </p:nvPr>
        </p:nvSpPr>
        <p:spPr>
          <a:xfrm>
            <a:off x="942109" y="3378267"/>
            <a:ext cx="10214029" cy="427471"/>
          </a:xfrm>
          <a:solidFill>
            <a:schemeClr val="bg1"/>
          </a:solidFill>
        </p:spPr>
        <p:txBody>
          <a:bodyPr>
            <a:noAutofit/>
          </a:bodyPr>
          <a:lstStyle/>
          <a:p>
            <a:pPr marL="0" indent="0" algn="ctr">
              <a:lnSpc>
                <a:spcPct val="100000"/>
              </a:lnSpc>
              <a:buNone/>
            </a:pPr>
            <a:r>
              <a:rPr lang="kk-KZ" sz="2000" b="1" dirty="0">
                <a:latin typeface="Arial" panose="020B0604020202020204" pitchFamily="34" charset="0"/>
                <a:ea typeface="Microsoft YaHei" panose="020B0503020204020204" pitchFamily="34" charset="-122"/>
                <a:cs typeface="Arial" panose="020B0604020202020204" pitchFamily="34" charset="0"/>
              </a:rPr>
              <a:t>Информатика пәнінен оқушылардың зерттеу және практикалық жұмыстары</a:t>
            </a:r>
          </a:p>
        </p:txBody>
      </p:sp>
    </p:spTree>
    <p:extLst>
      <p:ext uri="{BB962C8B-B14F-4D97-AF65-F5344CB8AC3E}">
        <p14:creationId xmlns:p14="http://schemas.microsoft.com/office/powerpoint/2010/main" val="2793648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303" y="21459"/>
            <a:ext cx="12151842" cy="6809875"/>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8472" y="1057477"/>
            <a:ext cx="2382470" cy="31766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2548" y="1120225"/>
            <a:ext cx="2026901" cy="27025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Рисунок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25816" y="3193896"/>
            <a:ext cx="1757666" cy="234355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63238" y="3253731"/>
            <a:ext cx="1724355" cy="22991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2" name="Рисунок 11"/>
          <p:cNvPicPr>
            <a:picLocks noChangeAspect="1"/>
          </p:cNvPicPr>
          <p:nvPr/>
        </p:nvPicPr>
        <p:blipFill rotWithShape="1">
          <a:blip r:embed="rId7" cstate="print">
            <a:extLst>
              <a:ext uri="{28A0092B-C50C-407E-A947-70E740481C1C}">
                <a14:useLocalDpi xmlns:a14="http://schemas.microsoft.com/office/drawing/2010/main" val="0"/>
              </a:ext>
            </a:extLst>
          </a:blip>
          <a:srcRect b="18173"/>
          <a:stretch/>
        </p:blipFill>
        <p:spPr>
          <a:xfrm>
            <a:off x="1819825" y="3071198"/>
            <a:ext cx="2195303" cy="23951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7" name="Объект 12">
            <a:extLst>
              <a:ext uri="{FF2B5EF4-FFF2-40B4-BE49-F238E27FC236}">
                <a16:creationId xmlns:a16="http://schemas.microsoft.com/office/drawing/2014/main" id="{B5A7A76C-89B9-701D-C69F-9181CFC2C324}"/>
              </a:ext>
            </a:extLst>
          </p:cNvPr>
          <p:cNvSpPr>
            <a:spLocks noGrp="1"/>
          </p:cNvSpPr>
          <p:nvPr>
            <p:ph idx="1"/>
          </p:nvPr>
        </p:nvSpPr>
        <p:spPr>
          <a:xfrm>
            <a:off x="6927272" y="5690235"/>
            <a:ext cx="4510911" cy="789709"/>
          </a:xfrm>
          <a:solidFill>
            <a:schemeClr val="bg1"/>
          </a:solidFill>
        </p:spPr>
        <p:txBody>
          <a:bodyPr>
            <a:noAutofit/>
          </a:bodyPr>
          <a:lstStyle/>
          <a:p>
            <a:pPr marL="0" indent="0" algn="ctr">
              <a:buNone/>
            </a:pPr>
            <a:r>
              <a:rPr lang="kk-KZ" sz="2000" b="1" dirty="0">
                <a:latin typeface="Arial" panose="020B0604020202020204" pitchFamily="34" charset="0"/>
                <a:ea typeface="Microsoft YaHei" panose="020B0503020204020204" pitchFamily="34" charset="-122"/>
                <a:cs typeface="Arial" panose="020B0604020202020204" pitchFamily="34" charset="0"/>
              </a:rPr>
              <a:t>Баламалы энергия көздері </a:t>
            </a:r>
          </a:p>
          <a:p>
            <a:pPr marL="0" indent="0" algn="ctr">
              <a:buNone/>
            </a:pPr>
            <a:r>
              <a:rPr lang="kk-KZ" sz="2000" b="1" dirty="0">
                <a:latin typeface="Arial" panose="020B0604020202020204" pitchFamily="34" charset="0"/>
                <a:ea typeface="Microsoft YaHei" panose="020B0503020204020204" pitchFamily="34" charset="-122"/>
                <a:cs typeface="Arial" panose="020B0604020202020204" pitchFamily="34" charset="0"/>
              </a:rPr>
              <a:t>Физика пәні 8-сынып</a:t>
            </a:r>
            <a:endParaRPr lang="x-none" sz="2000" b="1" dirty="0">
              <a:latin typeface="Arial" panose="020B0604020202020204" pitchFamily="34" charset="0"/>
              <a:ea typeface="Microsoft YaHei" panose="020B0503020204020204" pitchFamily="34" charset="-122"/>
              <a:cs typeface="Arial" panose="020B0604020202020204" pitchFamily="34" charset="0"/>
            </a:endParaRPr>
          </a:p>
        </p:txBody>
      </p:sp>
      <p:sp>
        <p:nvSpPr>
          <p:cNvPr id="18" name="Объект 12">
            <a:extLst>
              <a:ext uri="{FF2B5EF4-FFF2-40B4-BE49-F238E27FC236}">
                <a16:creationId xmlns:a16="http://schemas.microsoft.com/office/drawing/2014/main" id="{B5A7A76C-89B9-701D-C69F-9181CFC2C324}"/>
              </a:ext>
            </a:extLst>
          </p:cNvPr>
          <p:cNvSpPr txBox="1">
            <a:spLocks/>
          </p:cNvSpPr>
          <p:nvPr/>
        </p:nvSpPr>
        <p:spPr>
          <a:xfrm>
            <a:off x="662020" y="5664517"/>
            <a:ext cx="4510911" cy="789709"/>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kk-KZ" sz="2000" b="1" dirty="0">
                <a:latin typeface="Arial" panose="020B0604020202020204" pitchFamily="34" charset="0"/>
                <a:ea typeface="Microsoft YaHei" panose="020B0503020204020204" pitchFamily="34" charset="-122"/>
                <a:cs typeface="Arial" panose="020B0604020202020204" pitchFamily="34" charset="0"/>
              </a:rPr>
              <a:t>Өкпені қызметін зерттеу</a:t>
            </a:r>
          </a:p>
          <a:p>
            <a:pPr marL="0" indent="0" algn="ctr">
              <a:buFont typeface="Arial" panose="020B0604020202020204" pitchFamily="34" charset="0"/>
              <a:buNone/>
            </a:pPr>
            <a:r>
              <a:rPr lang="kk-KZ" sz="2000" b="1" dirty="0">
                <a:latin typeface="Arial" panose="020B0604020202020204" pitchFamily="34" charset="0"/>
                <a:ea typeface="Microsoft YaHei" panose="020B0503020204020204" pitchFamily="34" charset="-122"/>
                <a:cs typeface="Arial" panose="020B0604020202020204" pitchFamily="34" charset="0"/>
              </a:rPr>
              <a:t>Биология пәні 8-сынып</a:t>
            </a:r>
            <a:endParaRPr lang="x-none" sz="2000" b="1" dirty="0">
              <a:latin typeface="Arial" panose="020B0604020202020204" pitchFamily="34" charset="0"/>
              <a:ea typeface="Microsoft YaHei" panose="020B0503020204020204" pitchFamily="34" charset="-122"/>
              <a:cs typeface="Arial" panose="020B0604020202020204" pitchFamily="34" charset="0"/>
            </a:endParaRPr>
          </a:p>
        </p:txBody>
      </p:sp>
      <p:pic>
        <p:nvPicPr>
          <p:cNvPr id="20" name="Рисунок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61744" y="1152208"/>
            <a:ext cx="3893127" cy="175190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9" name="Рисунок 18"/>
          <p:cNvPicPr>
            <a:picLocks noChangeAspect="1"/>
          </p:cNvPicPr>
          <p:nvPr/>
        </p:nvPicPr>
        <p:blipFill rotWithShape="1">
          <a:blip r:embed="rId9" cstate="print">
            <a:extLst>
              <a:ext uri="{28A0092B-C50C-407E-A947-70E740481C1C}">
                <a14:useLocalDpi xmlns:a14="http://schemas.microsoft.com/office/drawing/2010/main" val="0"/>
              </a:ext>
            </a:extLst>
          </a:blip>
          <a:srcRect l="32700" b="31315"/>
          <a:stretch/>
        </p:blipFill>
        <p:spPr>
          <a:xfrm>
            <a:off x="9643237" y="1789909"/>
            <a:ext cx="2150445" cy="16460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98361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pic>
        <p:nvPicPr>
          <p:cNvPr id="3" name="Рисунок 2"/>
          <p:cNvPicPr>
            <a:picLocks noChangeAspect="1"/>
          </p:cNvPicPr>
          <p:nvPr/>
        </p:nvPicPr>
        <p:blipFill rotWithShape="1">
          <a:blip r:embed="rId3" cstate="print">
            <a:extLst>
              <a:ext uri="{28A0092B-C50C-407E-A947-70E740481C1C}">
                <a14:useLocalDpi xmlns:a14="http://schemas.microsoft.com/office/drawing/2010/main" val="0"/>
              </a:ext>
            </a:extLst>
          </a:blip>
          <a:srcRect r="19344"/>
          <a:stretch/>
        </p:blipFill>
        <p:spPr>
          <a:xfrm>
            <a:off x="8262137" y="1032279"/>
            <a:ext cx="2558264" cy="237887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1722" y="1150361"/>
            <a:ext cx="3052431" cy="228932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2" name="Рисунок 1"/>
          <p:cNvPicPr>
            <a:picLocks noChangeAspect="1"/>
          </p:cNvPicPr>
          <p:nvPr/>
        </p:nvPicPr>
        <p:blipFill rotWithShape="1">
          <a:blip r:embed="rId5" cstate="print">
            <a:extLst>
              <a:ext uri="{28A0092B-C50C-407E-A947-70E740481C1C}">
                <a14:useLocalDpi xmlns:a14="http://schemas.microsoft.com/office/drawing/2010/main" val="0"/>
              </a:ext>
            </a:extLst>
          </a:blip>
          <a:srcRect t="27252" b="10358"/>
          <a:stretch/>
        </p:blipFill>
        <p:spPr>
          <a:xfrm>
            <a:off x="4916040" y="1100441"/>
            <a:ext cx="2872033" cy="238916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5" name="Рисунок 4"/>
          <p:cNvPicPr>
            <a:picLocks noChangeAspect="1"/>
          </p:cNvPicPr>
          <p:nvPr/>
        </p:nvPicPr>
        <p:blipFill rotWithShape="1">
          <a:blip r:embed="rId6" cstate="print">
            <a:extLst>
              <a:ext uri="{28A0092B-C50C-407E-A947-70E740481C1C}">
                <a14:useLocalDpi xmlns:a14="http://schemas.microsoft.com/office/drawing/2010/main" val="0"/>
              </a:ext>
            </a:extLst>
          </a:blip>
          <a:srcRect t="13363" b="18473"/>
          <a:stretch/>
        </p:blipFill>
        <p:spPr>
          <a:xfrm>
            <a:off x="8903163" y="3765012"/>
            <a:ext cx="2855629" cy="25953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rotWithShape="1">
          <a:blip r:embed="rId7">
            <a:extLst>
              <a:ext uri="{28A0092B-C50C-407E-A947-70E740481C1C}">
                <a14:useLocalDpi xmlns:a14="http://schemas.microsoft.com/office/drawing/2010/main" val="0"/>
              </a:ext>
            </a:extLst>
          </a:blip>
          <a:srcRect t="22135" b="17284"/>
          <a:stretch/>
        </p:blipFill>
        <p:spPr>
          <a:xfrm>
            <a:off x="6508670" y="3630452"/>
            <a:ext cx="2125188" cy="27863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Рисунок 7"/>
          <p:cNvPicPr>
            <a:picLocks noChangeAspect="1"/>
          </p:cNvPicPr>
          <p:nvPr/>
        </p:nvPicPr>
        <p:blipFill rotWithShape="1">
          <a:blip r:embed="rId8" cstate="print">
            <a:extLst>
              <a:ext uri="{28A0092B-C50C-407E-A947-70E740481C1C}">
                <a14:useLocalDpi xmlns:a14="http://schemas.microsoft.com/office/drawing/2010/main" val="0"/>
              </a:ext>
            </a:extLst>
          </a:blip>
          <a:srcRect r="26145"/>
          <a:stretch/>
        </p:blipFill>
        <p:spPr>
          <a:xfrm>
            <a:off x="3462731" y="3630452"/>
            <a:ext cx="2776634" cy="281965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9" name="Рисунок 8"/>
          <p:cNvPicPr>
            <a:picLocks noChangeAspect="1"/>
          </p:cNvPicPr>
          <p:nvPr/>
        </p:nvPicPr>
        <p:blipFill rotWithShape="1">
          <a:blip r:embed="rId9" cstate="print">
            <a:extLst>
              <a:ext uri="{28A0092B-C50C-407E-A947-70E740481C1C}">
                <a14:useLocalDpi xmlns:a14="http://schemas.microsoft.com/office/drawing/2010/main" val="0"/>
              </a:ext>
            </a:extLst>
          </a:blip>
          <a:srcRect t="18771"/>
          <a:stretch/>
        </p:blipFill>
        <p:spPr>
          <a:xfrm>
            <a:off x="641577" y="3708498"/>
            <a:ext cx="2500637" cy="270834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Объект 12">
            <a:extLst>
              <a:ext uri="{FF2B5EF4-FFF2-40B4-BE49-F238E27FC236}">
                <a16:creationId xmlns:a16="http://schemas.microsoft.com/office/drawing/2014/main" id="{B5A7A76C-89B9-701D-C69F-9181CFC2C324}"/>
              </a:ext>
            </a:extLst>
          </p:cNvPr>
          <p:cNvSpPr>
            <a:spLocks noGrp="1"/>
          </p:cNvSpPr>
          <p:nvPr>
            <p:ph idx="1"/>
          </p:nvPr>
        </p:nvSpPr>
        <p:spPr>
          <a:xfrm>
            <a:off x="578976" y="3241151"/>
            <a:ext cx="11320778" cy="462623"/>
          </a:xfrm>
          <a:solidFill>
            <a:schemeClr val="bg1"/>
          </a:solidFill>
        </p:spPr>
        <p:txBody>
          <a:bodyPr>
            <a:noAutofit/>
          </a:bodyPr>
          <a:lstStyle/>
          <a:p>
            <a:pPr marL="0" indent="0" algn="ctr">
              <a:lnSpc>
                <a:spcPct val="100000"/>
              </a:lnSpc>
              <a:buNone/>
            </a:pPr>
            <a:r>
              <a:rPr lang="kk-KZ" sz="2400" b="1" dirty="0">
                <a:latin typeface="Arial" panose="020B0604020202020204" pitchFamily="34" charset="0"/>
                <a:ea typeface="Microsoft YaHei" panose="020B0503020204020204" pitchFamily="34" charset="-122"/>
                <a:cs typeface="Arial" panose="020B0604020202020204" pitchFamily="34" charset="0"/>
              </a:rPr>
              <a:t>Оқушылардың зерттеу және практикалық жұмыстары</a:t>
            </a:r>
          </a:p>
        </p:txBody>
      </p:sp>
    </p:spTree>
    <p:extLst>
      <p:ext uri="{BB962C8B-B14F-4D97-AF65-F5344CB8AC3E}">
        <p14:creationId xmlns:p14="http://schemas.microsoft.com/office/powerpoint/2010/main" val="786464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7BA0995-3B06-4E7D-9450-A8867DD4B370}"/>
              </a:ext>
            </a:extLst>
          </p:cNvPr>
          <p:cNvSpPr>
            <a:spLocks noChangeArrowheads="1"/>
          </p:cNvSpPr>
          <p:nvPr/>
        </p:nvSpPr>
        <p:spPr bwMode="auto">
          <a:xfrm>
            <a:off x="434926" y="612844"/>
            <a:ext cx="11322147"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ПӘНАРАЛЫҚ БАЙЛАНЫС </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әртүрлі</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пәндердің</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мазмұнын</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біріктіре</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отырып</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оқушылардың</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кешенді</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өмірмен</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байланысты</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білім</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алуын</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қамтамасыз</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ететін</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тәсіл</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000" b="1" i="0" u="none" strike="noStrike" cap="none" normalizeH="0" baseline="0" dirty="0">
                <a:ln>
                  <a:noFill/>
                </a:ln>
                <a:solidFill>
                  <a:srgbClr val="FF0000"/>
                </a:solidFill>
                <a:effectLst/>
                <a:latin typeface="Tahoma" panose="020B0604030504040204" pitchFamily="34" charset="0"/>
                <a:ea typeface="Tahoma" panose="020B0604030504040204" pitchFamily="34" charset="0"/>
                <a:cs typeface="Tahoma" panose="020B0604030504040204" pitchFamily="34" charset="0"/>
              </a:rPr>
              <a:t>БІРЛЕСІП ЖОСПАРЛАУ </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мұғалімдердің</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ортақ</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тақырып</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аясында</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сабақтарды</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бірігіп</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жоспарлап</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оқушыларға</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біртұтас</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түсінік</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қалыптастыруға</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бағытталған</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 </a:t>
            </a:r>
            <a:r>
              <a:rPr kumimoji="0" lang="ru-RU" altLang="ru-RU" sz="2000" b="1" i="0" u="none" strike="noStrike" cap="none" normalizeH="0" baseline="0" dirty="0" err="1">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әрекеті</a:t>
            </a:r>
            <a:r>
              <a:rPr kumimoji="0" lang="ru-RU" altLang="ru-RU" sz="2000" b="1" i="0" u="none" strike="noStrike" cap="none" normalizeH="0" baseline="0" dirty="0">
                <a:ln>
                  <a:noFill/>
                </a:ln>
                <a:solidFill>
                  <a:schemeClr val="tx1"/>
                </a:solidFill>
                <a:effectLst/>
                <a:latin typeface="Tahoma" panose="020B0604030504040204" pitchFamily="34" charset="0"/>
                <a:ea typeface="Tahoma" panose="020B0604030504040204" pitchFamily="34" charset="0"/>
                <a:cs typeface="Tahoma" panose="020B0604030504040204" pitchFamily="34" charset="0"/>
              </a:rPr>
              <a:t>.</a:t>
            </a:r>
          </a:p>
          <a:p>
            <a:pPr lvl="0" eaLnBrk="0" fontAlgn="base" hangingPunct="0">
              <a:spcBef>
                <a:spcPct val="0"/>
              </a:spcBef>
              <a:spcAft>
                <a:spcPct val="0"/>
              </a:spcAft>
            </a:pPr>
            <a:endParaRPr lang="ru-RU" altLang="ru-RU" sz="2000" b="1" dirty="0">
              <a:latin typeface="Tahoma" panose="020B0604030504040204" pitchFamily="34" charset="0"/>
              <a:ea typeface="Tahoma" panose="020B0604030504040204" pitchFamily="34" charset="0"/>
              <a:cs typeface="Tahoma" panose="020B0604030504040204" pitchFamily="34" charset="0"/>
            </a:endParaRPr>
          </a:p>
          <a:p>
            <a:pPr lvl="0" eaLnBrk="0" fontAlgn="base" hangingPunct="0">
              <a:spcBef>
                <a:spcPct val="0"/>
              </a:spcBef>
              <a:spcAft>
                <a:spcPct val="0"/>
              </a:spcAft>
            </a:pPr>
            <a:r>
              <a:rPr lang="ru-RU" altLang="ru-RU" sz="2000" b="1" dirty="0" err="1">
                <a:latin typeface="Tahoma" panose="020B0604030504040204" pitchFamily="34" charset="0"/>
                <a:ea typeface="Tahoma" panose="020B0604030504040204" pitchFamily="34" charset="0"/>
                <a:cs typeface="Tahoma" panose="020B0604030504040204" pitchFamily="34" charset="0"/>
              </a:rPr>
              <a:t>Қазіргі</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білім</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берудегі</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маңызы</a:t>
            </a:r>
            <a:r>
              <a:rPr lang="ru-RU" altLang="ru-RU" sz="2000" b="1" dirty="0">
                <a:latin typeface="Tahoma" panose="020B0604030504040204" pitchFamily="34" charset="0"/>
                <a:ea typeface="Tahoma" panose="020B0604030504040204" pitchFamily="34" charset="0"/>
                <a:cs typeface="Tahoma" panose="020B0604030504040204" pitchFamily="34" charset="0"/>
              </a:rPr>
              <a:t>:</a:t>
            </a:r>
          </a:p>
          <a:p>
            <a:pPr lvl="0" eaLnBrk="0" fontAlgn="base" hangingPunct="0">
              <a:spcBef>
                <a:spcPct val="0"/>
              </a:spcBef>
              <a:spcAft>
                <a:spcPct val="0"/>
              </a:spcAft>
              <a:buFontTx/>
              <a:buAutoNum type="arabicPeriod"/>
            </a:pPr>
            <a:r>
              <a:rPr lang="ru-RU" altLang="ru-RU" sz="2000" b="1" dirty="0" err="1">
                <a:latin typeface="Tahoma" panose="020B0604030504040204" pitchFamily="34" charset="0"/>
                <a:ea typeface="Tahoma" panose="020B0604030504040204" pitchFamily="34" charset="0"/>
                <a:cs typeface="Tahoma" panose="020B0604030504040204" pitchFamily="34" charset="0"/>
              </a:rPr>
              <a:t>Функционалдық</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сауаттылықты</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дамытады</a:t>
            </a:r>
            <a:r>
              <a:rPr lang="ru-RU" altLang="ru-RU" sz="2000" dirty="0">
                <a:latin typeface="Tahoma" panose="020B0604030504040204" pitchFamily="34" charset="0"/>
                <a:ea typeface="Tahoma" panose="020B0604030504040204" pitchFamily="34" charset="0"/>
                <a:cs typeface="Tahoma" panose="020B0604030504040204" pitchFamily="34" charset="0"/>
              </a:rPr>
              <a:t> – </a:t>
            </a:r>
            <a:r>
              <a:rPr lang="ru-RU" altLang="ru-RU" sz="2000" dirty="0" err="1">
                <a:latin typeface="Tahoma" panose="020B0604030504040204" pitchFamily="34" charset="0"/>
                <a:ea typeface="Tahoma" panose="020B0604030504040204" pitchFamily="34" charset="0"/>
                <a:cs typeface="Tahoma" panose="020B0604030504040204" pitchFamily="34" charset="0"/>
              </a:rPr>
              <a:t>оқушы</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алған</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білімін</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өмірде</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қолдана</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біледі</a:t>
            </a:r>
            <a:r>
              <a:rPr lang="ru-RU" altLang="ru-RU" sz="2000" dirty="0">
                <a:latin typeface="Tahoma" panose="020B0604030504040204" pitchFamily="34" charset="0"/>
                <a:ea typeface="Tahoma" panose="020B0604030504040204" pitchFamily="34" charset="0"/>
                <a:cs typeface="Tahoma" panose="020B0604030504040204" pitchFamily="34" charset="0"/>
              </a:rPr>
              <a:t>.</a:t>
            </a:r>
          </a:p>
          <a:p>
            <a:pPr lvl="0" eaLnBrk="0" fontAlgn="base" hangingPunct="0">
              <a:spcBef>
                <a:spcPct val="0"/>
              </a:spcBef>
              <a:spcAft>
                <a:spcPct val="0"/>
              </a:spcAft>
              <a:buFontTx/>
              <a:buAutoNum type="arabicPeriod" startAt="2"/>
            </a:pPr>
            <a:r>
              <a:rPr lang="ru-RU" altLang="ru-RU" sz="2000" b="1" dirty="0">
                <a:latin typeface="Tahoma" panose="020B0604030504040204" pitchFamily="34" charset="0"/>
                <a:ea typeface="Tahoma" panose="020B0604030504040204" pitchFamily="34" charset="0"/>
                <a:cs typeface="Tahoma" panose="020B0604030504040204" pitchFamily="34" charset="0"/>
              </a:rPr>
              <a:t>XXI </a:t>
            </a:r>
            <a:r>
              <a:rPr lang="ru-RU" altLang="ru-RU" sz="2000" b="1" dirty="0" err="1">
                <a:latin typeface="Tahoma" panose="020B0604030504040204" pitchFamily="34" charset="0"/>
                <a:ea typeface="Tahoma" panose="020B0604030504040204" pitchFamily="34" charset="0"/>
                <a:cs typeface="Tahoma" panose="020B0604030504040204" pitchFamily="34" charset="0"/>
              </a:rPr>
              <a:t>ғасыр</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дағдыларын</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қалыптастырады</a:t>
            </a:r>
            <a:r>
              <a:rPr lang="ru-RU" altLang="ru-RU" sz="2000" dirty="0">
                <a:latin typeface="Tahoma" panose="020B0604030504040204" pitchFamily="34" charset="0"/>
                <a:ea typeface="Tahoma" panose="020B0604030504040204" pitchFamily="34" charset="0"/>
                <a:cs typeface="Tahoma" panose="020B0604030504040204" pitchFamily="34" charset="0"/>
              </a:rPr>
              <a:t> – </a:t>
            </a:r>
            <a:r>
              <a:rPr lang="ru-RU" altLang="ru-RU" sz="2000" dirty="0" err="1">
                <a:latin typeface="Tahoma" panose="020B0604030504040204" pitchFamily="34" charset="0"/>
                <a:ea typeface="Tahoma" panose="020B0604030504040204" pitchFamily="34" charset="0"/>
                <a:cs typeface="Tahoma" panose="020B0604030504040204" pitchFamily="34" charset="0"/>
              </a:rPr>
              <a:t>сыни</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ойлау</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шығармашылық</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топпен</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жұмыс</a:t>
            </a:r>
            <a:r>
              <a:rPr lang="ru-RU" altLang="ru-RU" sz="2000" dirty="0">
                <a:latin typeface="Tahoma" panose="020B0604030504040204" pitchFamily="34" charset="0"/>
                <a:ea typeface="Tahoma" panose="020B0604030504040204" pitchFamily="34" charset="0"/>
                <a:cs typeface="Tahoma" panose="020B0604030504040204" pitchFamily="34" charset="0"/>
              </a:rPr>
              <a:t>.</a:t>
            </a:r>
          </a:p>
          <a:p>
            <a:pPr lvl="0" eaLnBrk="0" fontAlgn="base" hangingPunct="0">
              <a:spcBef>
                <a:spcPct val="0"/>
              </a:spcBef>
              <a:spcAft>
                <a:spcPct val="0"/>
              </a:spcAft>
              <a:buFontTx/>
              <a:buAutoNum type="arabicPeriod" startAt="3"/>
            </a:pPr>
            <a:r>
              <a:rPr lang="ru-RU" altLang="ru-RU" sz="2000" b="1" dirty="0">
                <a:latin typeface="Tahoma" panose="020B0604030504040204" pitchFamily="34" charset="0"/>
                <a:ea typeface="Tahoma" panose="020B0604030504040204" pitchFamily="34" charset="0"/>
                <a:cs typeface="Tahoma" panose="020B0604030504040204" pitchFamily="34" charset="0"/>
              </a:rPr>
              <a:t>PISA </a:t>
            </a:r>
            <a:r>
              <a:rPr lang="ru-RU" altLang="ru-RU" sz="2000" b="1" dirty="0" err="1">
                <a:latin typeface="Tahoma" panose="020B0604030504040204" pitchFamily="34" charset="0"/>
                <a:ea typeface="Tahoma" panose="020B0604030504040204" pitchFamily="34" charset="0"/>
                <a:cs typeface="Tahoma" panose="020B0604030504040204" pitchFamily="34" charset="0"/>
              </a:rPr>
              <a:t>сияқты</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халықаралық</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зерттеулерге</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дайындықты</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күшейтеді</a:t>
            </a:r>
            <a:r>
              <a:rPr lang="ru-RU" altLang="ru-RU" sz="2000" dirty="0">
                <a:latin typeface="Tahoma" panose="020B0604030504040204" pitchFamily="34" charset="0"/>
                <a:ea typeface="Tahoma" panose="020B0604030504040204" pitchFamily="34" charset="0"/>
                <a:cs typeface="Tahoma" panose="020B0604030504040204" pitchFamily="34" charset="0"/>
              </a:rPr>
              <a:t>.</a:t>
            </a:r>
          </a:p>
          <a:p>
            <a:pPr lvl="0" eaLnBrk="0" fontAlgn="base" hangingPunct="0">
              <a:spcBef>
                <a:spcPct val="0"/>
              </a:spcBef>
              <a:spcAft>
                <a:spcPct val="0"/>
              </a:spcAft>
              <a:buFontTx/>
              <a:buAutoNum type="arabicPeriod" startAt="4"/>
            </a:pPr>
            <a:r>
              <a:rPr lang="ru-RU" altLang="ru-RU" sz="2000" b="1" dirty="0" err="1">
                <a:latin typeface="Tahoma" panose="020B0604030504040204" pitchFamily="34" charset="0"/>
                <a:ea typeface="Tahoma" panose="020B0604030504040204" pitchFamily="34" charset="0"/>
                <a:cs typeface="Tahoma" panose="020B0604030504040204" pitchFamily="34" charset="0"/>
              </a:rPr>
              <a:t>Оқу</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мотивациясын</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арттырады</a:t>
            </a:r>
            <a:r>
              <a:rPr lang="ru-RU" altLang="ru-RU" sz="2000" dirty="0">
                <a:latin typeface="Tahoma" panose="020B0604030504040204" pitchFamily="34" charset="0"/>
                <a:ea typeface="Tahoma" panose="020B0604030504040204" pitchFamily="34" charset="0"/>
                <a:cs typeface="Tahoma" panose="020B0604030504040204" pitchFamily="34" charset="0"/>
              </a:rPr>
              <a:t> – </a:t>
            </a:r>
            <a:r>
              <a:rPr lang="ru-RU" altLang="ru-RU" sz="2000" dirty="0" err="1">
                <a:latin typeface="Tahoma" panose="020B0604030504040204" pitchFamily="34" charset="0"/>
                <a:ea typeface="Tahoma" panose="020B0604030504040204" pitchFamily="34" charset="0"/>
                <a:cs typeface="Tahoma" panose="020B0604030504040204" pitchFamily="34" charset="0"/>
              </a:rPr>
              <a:t>оқушылар</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үшін</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сабақ</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тартымды</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әрі</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мәнді</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болады</a:t>
            </a:r>
            <a:r>
              <a:rPr lang="ru-RU" altLang="ru-RU" sz="2000" dirty="0">
                <a:latin typeface="Tahoma" panose="020B0604030504040204" pitchFamily="34" charset="0"/>
                <a:ea typeface="Tahoma" panose="020B0604030504040204" pitchFamily="34" charset="0"/>
                <a:cs typeface="Tahoma" panose="020B0604030504040204" pitchFamily="34" charset="0"/>
              </a:rPr>
              <a:t>.</a:t>
            </a:r>
          </a:p>
          <a:p>
            <a:pPr eaLnBrk="0" fontAlgn="base" hangingPunct="0">
              <a:spcBef>
                <a:spcPct val="0"/>
              </a:spcBef>
              <a:spcAft>
                <a:spcPct val="0"/>
              </a:spcAft>
              <a:buFontTx/>
              <a:buAutoNum type="arabicPeriod" startAt="5"/>
            </a:pPr>
            <a:r>
              <a:rPr lang="ru-RU" altLang="ru-RU" sz="2000" b="1" dirty="0" err="1">
                <a:latin typeface="Tahoma" panose="020B0604030504040204" pitchFamily="34" charset="0"/>
                <a:ea typeface="Tahoma" panose="020B0604030504040204" pitchFamily="34" charset="0"/>
                <a:cs typeface="Tahoma" panose="020B0604030504040204" pitchFamily="34" charset="0"/>
              </a:rPr>
              <a:t>Мұғалімдер</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арасында</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кәсіби</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серіктестік</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дамып</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сапалы</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жоспарлар</a:t>
            </a:r>
            <a:r>
              <a:rPr lang="ru-RU" altLang="ru-RU" sz="2000" dirty="0">
                <a:latin typeface="Tahoma" panose="020B0604030504040204" pitchFamily="34" charset="0"/>
                <a:ea typeface="Tahoma" panose="020B0604030504040204" pitchFamily="34" charset="0"/>
                <a:cs typeface="Tahoma" panose="020B0604030504040204" pitchFamily="34" charset="0"/>
              </a:rPr>
              <a:t> </a:t>
            </a:r>
            <a:r>
              <a:rPr lang="ru-RU" altLang="ru-RU" sz="2000" dirty="0" err="1">
                <a:latin typeface="Tahoma" panose="020B0604030504040204" pitchFamily="34" charset="0"/>
                <a:ea typeface="Tahoma" panose="020B0604030504040204" pitchFamily="34" charset="0"/>
                <a:cs typeface="Tahoma" panose="020B0604030504040204" pitchFamily="34" charset="0"/>
              </a:rPr>
              <a:t>жасалады</a:t>
            </a:r>
            <a:r>
              <a:rPr lang="ru-RU" altLang="ru-RU" sz="2000" dirty="0">
                <a:latin typeface="Tahoma" panose="020B0604030504040204" pitchFamily="34" charset="0"/>
                <a:ea typeface="Tahoma" panose="020B0604030504040204" pitchFamily="34" charset="0"/>
                <a:cs typeface="Tahoma" panose="020B0604030504040204" pitchFamily="34" charset="0"/>
              </a:rPr>
              <a:t>. </a:t>
            </a:r>
          </a:p>
          <a:p>
            <a:pPr eaLnBrk="0" fontAlgn="base" hangingPunct="0">
              <a:spcBef>
                <a:spcPct val="0"/>
              </a:spcBef>
              <a:spcAft>
                <a:spcPct val="0"/>
              </a:spcAft>
            </a:pPr>
            <a:endParaRPr lang="ru-RU" altLang="ru-RU" sz="2000" dirty="0">
              <a:latin typeface="Tahoma" panose="020B0604030504040204" pitchFamily="34" charset="0"/>
              <a:ea typeface="Tahoma" panose="020B0604030504040204" pitchFamily="34" charset="0"/>
              <a:cs typeface="Tahoma" panose="020B0604030504040204" pitchFamily="34" charset="0"/>
            </a:endParaRPr>
          </a:p>
          <a:p>
            <a:pPr eaLnBrk="0" fontAlgn="base" hangingPunct="0">
              <a:spcBef>
                <a:spcPct val="0"/>
              </a:spcBef>
              <a:spcAft>
                <a:spcPct val="0"/>
              </a:spcAft>
            </a:pPr>
            <a:endParaRPr lang="ru-RU" altLang="ru-RU" sz="2000" b="1" dirty="0">
              <a:latin typeface="Tahoma" panose="020B0604030504040204" pitchFamily="34" charset="0"/>
              <a:ea typeface="Tahoma" panose="020B0604030504040204" pitchFamily="34" charset="0"/>
              <a:cs typeface="Tahoma" panose="020B0604030504040204" pitchFamily="34" charset="0"/>
            </a:endParaRPr>
          </a:p>
          <a:p>
            <a:pPr eaLnBrk="0" fontAlgn="base" hangingPunct="0">
              <a:spcBef>
                <a:spcPct val="0"/>
              </a:spcBef>
              <a:spcAft>
                <a:spcPct val="0"/>
              </a:spcAft>
            </a:pPr>
            <a:r>
              <a:rPr lang="ru-RU" altLang="ru-RU" sz="2000" b="1" dirty="0" err="1">
                <a:solidFill>
                  <a:srgbClr val="FF0000"/>
                </a:solidFill>
                <a:latin typeface="Tahoma" panose="020B0604030504040204" pitchFamily="34" charset="0"/>
                <a:ea typeface="Tahoma" panose="020B0604030504040204" pitchFamily="34" charset="0"/>
                <a:cs typeface="Tahoma" panose="020B0604030504040204" pitchFamily="34" charset="0"/>
              </a:rPr>
              <a:t>Пәнаралық</a:t>
            </a:r>
            <a:r>
              <a:rPr lang="ru-RU" altLang="ru-RU" sz="20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ru-RU" altLang="ru-RU" sz="2000" b="1" dirty="0" err="1">
                <a:solidFill>
                  <a:srgbClr val="FF0000"/>
                </a:solidFill>
                <a:latin typeface="Tahoma" panose="020B0604030504040204" pitchFamily="34" charset="0"/>
                <a:ea typeface="Tahoma" panose="020B0604030504040204" pitchFamily="34" charset="0"/>
                <a:cs typeface="Tahoma" panose="020B0604030504040204" pitchFamily="34" charset="0"/>
              </a:rPr>
              <a:t>байланыс</a:t>
            </a:r>
            <a:r>
              <a:rPr lang="ru-RU" altLang="ru-RU" sz="2000" b="1" dirty="0">
                <a:solidFill>
                  <a:srgbClr val="FF0000"/>
                </a:solidFill>
                <a:latin typeface="Tahoma" panose="020B0604030504040204" pitchFamily="34" charset="0"/>
                <a:ea typeface="Tahoma" panose="020B0604030504040204" pitchFamily="34" charset="0"/>
                <a:cs typeface="Tahoma" panose="020B0604030504040204" pitchFamily="34" charset="0"/>
              </a:rPr>
              <a:t> пен </a:t>
            </a:r>
            <a:r>
              <a:rPr lang="ru-RU" altLang="ru-RU" sz="2000" b="1" dirty="0" err="1">
                <a:solidFill>
                  <a:srgbClr val="FF0000"/>
                </a:solidFill>
                <a:latin typeface="Tahoma" panose="020B0604030504040204" pitchFamily="34" charset="0"/>
                <a:ea typeface="Tahoma" panose="020B0604030504040204" pitchFamily="34" charset="0"/>
                <a:cs typeface="Tahoma" panose="020B0604030504040204" pitchFamily="34" charset="0"/>
              </a:rPr>
              <a:t>бірлесіп</a:t>
            </a:r>
            <a:r>
              <a:rPr lang="ru-RU" altLang="ru-RU" sz="20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ru-RU" altLang="ru-RU" sz="2000" b="1" dirty="0" err="1">
                <a:solidFill>
                  <a:srgbClr val="FF0000"/>
                </a:solidFill>
                <a:latin typeface="Tahoma" panose="020B0604030504040204" pitchFamily="34" charset="0"/>
                <a:ea typeface="Tahoma" panose="020B0604030504040204" pitchFamily="34" charset="0"/>
                <a:cs typeface="Tahoma" panose="020B0604030504040204" pitchFamily="34" charset="0"/>
              </a:rPr>
              <a:t>жоспарлау</a:t>
            </a:r>
            <a:r>
              <a:rPr lang="ru-RU" altLang="ru-RU" sz="20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оқытудың</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сапасын</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арттыратын</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оқушыны</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өмірге</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бейімдейтін</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және</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білім</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беруді</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жаңғыртатын</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тиімді</a:t>
            </a:r>
            <a:r>
              <a:rPr lang="ru-RU" altLang="ru-RU" sz="2000" b="1" dirty="0">
                <a:latin typeface="Tahoma" panose="020B0604030504040204" pitchFamily="34" charset="0"/>
                <a:ea typeface="Tahoma" panose="020B0604030504040204" pitchFamily="34" charset="0"/>
                <a:cs typeface="Tahoma" panose="020B0604030504040204" pitchFamily="34" charset="0"/>
              </a:rPr>
              <a:t> </a:t>
            </a:r>
            <a:r>
              <a:rPr lang="ru-RU" altLang="ru-RU" sz="2000" b="1" dirty="0" err="1">
                <a:latin typeface="Tahoma" panose="020B0604030504040204" pitchFamily="34" charset="0"/>
                <a:ea typeface="Tahoma" panose="020B0604030504040204" pitchFamily="34" charset="0"/>
                <a:cs typeface="Tahoma" panose="020B0604030504040204" pitchFamily="34" charset="0"/>
              </a:rPr>
              <a:t>құрал</a:t>
            </a:r>
            <a:r>
              <a:rPr lang="ru-RU" altLang="ru-RU" sz="2000" b="1" dirty="0">
                <a:latin typeface="Tahoma" panose="020B0604030504040204" pitchFamily="34" charset="0"/>
                <a:ea typeface="Tahoma" panose="020B0604030504040204" pitchFamily="34" charset="0"/>
                <a:cs typeface="Tahoma" panose="020B0604030504040204" pitchFamily="34" charset="0"/>
              </a:rPr>
              <a:t>.</a:t>
            </a:r>
          </a:p>
          <a:p>
            <a:pPr lvl="0" eaLnBrk="0" fontAlgn="base" hangingPunct="0">
              <a:spcBef>
                <a:spcPct val="0"/>
              </a:spcBef>
              <a:spcAft>
                <a:spcPct val="0"/>
              </a:spcAft>
            </a:pPr>
            <a:endParaRPr lang="ru-RU" alt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5">
            <a:extLst>
              <a:ext uri="{FF2B5EF4-FFF2-40B4-BE49-F238E27FC236}">
                <a16:creationId xmlns:a16="http://schemas.microsoft.com/office/drawing/2014/main" id="{00D1DD1A-C3A8-4FB3-A4DB-6E8D56D70F24}"/>
              </a:ext>
            </a:extLst>
          </p:cNvPr>
          <p:cNvSpPr>
            <a:spLocks noChangeArrowheads="1"/>
          </p:cNvSpPr>
          <p:nvPr/>
        </p:nvSpPr>
        <p:spPr bwMode="auto">
          <a:xfrm>
            <a:off x="590843" y="5151916"/>
            <a:ext cx="10381957"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100" dirty="0">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100" dirty="0">
              <a:latin typeface="Arial" panose="020B0604020202020204" pitchFamily="34" charset="0"/>
            </a:endParaRPr>
          </a:p>
        </p:txBody>
      </p:sp>
    </p:spTree>
    <p:extLst>
      <p:ext uri="{BB962C8B-B14F-4D97-AF65-F5344CB8AC3E}">
        <p14:creationId xmlns:p14="http://schemas.microsoft.com/office/powerpoint/2010/main" val="18894783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562F00DF-6992-7B36-DA4B-21A3930DB0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5621"/>
            <a:ext cx="12192000" cy="6832379"/>
          </a:xfrm>
          <a:prstGeom prst="rect">
            <a:avLst/>
          </a:prstGeom>
        </p:spPr>
      </p:pic>
      <p:pic>
        <p:nvPicPr>
          <p:cNvPr id="9" name="Рисунок 8"/>
          <p:cNvPicPr>
            <a:picLocks noChangeAspect="1"/>
          </p:cNvPicPr>
          <p:nvPr/>
        </p:nvPicPr>
        <p:blipFill rotWithShape="1">
          <a:blip r:embed="rId3" cstate="print">
            <a:extLst>
              <a:ext uri="{28A0092B-C50C-407E-A947-70E740481C1C}">
                <a14:useLocalDpi xmlns:a14="http://schemas.microsoft.com/office/drawing/2010/main" val="0"/>
              </a:ext>
            </a:extLst>
          </a:blip>
          <a:srcRect r="17199"/>
          <a:stretch/>
        </p:blipFill>
        <p:spPr>
          <a:xfrm>
            <a:off x="8512421" y="1090060"/>
            <a:ext cx="2501201" cy="226556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val="0"/>
              </a:ext>
            </a:extLst>
          </a:blip>
          <a:srcRect b="17770"/>
          <a:stretch/>
        </p:blipFill>
        <p:spPr>
          <a:xfrm>
            <a:off x="5871341" y="3532215"/>
            <a:ext cx="2821701" cy="23203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Объект 12">
            <a:extLst>
              <a:ext uri="{FF2B5EF4-FFF2-40B4-BE49-F238E27FC236}">
                <a16:creationId xmlns:a16="http://schemas.microsoft.com/office/drawing/2014/main" id="{B5A7A76C-89B9-701D-C69F-9181CFC2C324}"/>
              </a:ext>
            </a:extLst>
          </p:cNvPr>
          <p:cNvSpPr>
            <a:spLocks noGrp="1"/>
          </p:cNvSpPr>
          <p:nvPr>
            <p:ph idx="1"/>
          </p:nvPr>
        </p:nvSpPr>
        <p:spPr>
          <a:xfrm>
            <a:off x="1399113" y="5999222"/>
            <a:ext cx="10081481" cy="418641"/>
          </a:xfrm>
          <a:solidFill>
            <a:schemeClr val="bg1"/>
          </a:solidFill>
        </p:spPr>
        <p:txBody>
          <a:bodyPr>
            <a:noAutofit/>
          </a:bodyPr>
          <a:lstStyle/>
          <a:p>
            <a:pPr marL="0" indent="0" algn="ctr">
              <a:lnSpc>
                <a:spcPct val="100000"/>
              </a:lnSpc>
              <a:buNone/>
            </a:pPr>
            <a:r>
              <a:rPr lang="kk-KZ" sz="2000" b="1" dirty="0">
                <a:latin typeface="Arial" panose="020B0604020202020204" pitchFamily="34" charset="0"/>
                <a:ea typeface="Microsoft YaHei" panose="020B0503020204020204" pitchFamily="34" charset="-122"/>
                <a:cs typeface="Arial" panose="020B0604020202020204" pitchFamily="34" charset="0"/>
              </a:rPr>
              <a:t>Республикалық форумдар мен  конференцияларда спикер болу </a:t>
            </a:r>
          </a:p>
        </p:txBody>
      </p:sp>
      <p:pic>
        <p:nvPicPr>
          <p:cNvPr id="11" name="Рисунок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9071" y="1384447"/>
            <a:ext cx="4808991" cy="422122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4" name="Рисунок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94218" y="1104822"/>
            <a:ext cx="2326108" cy="223564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5" name="Рисунок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79477" y="3470383"/>
            <a:ext cx="2301117" cy="237782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2476294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9258" y="1280159"/>
            <a:ext cx="8387703" cy="4395167"/>
          </a:xfrm>
        </p:spPr>
        <p:txBody>
          <a:bodyPr/>
          <a:lstStyle/>
          <a:p>
            <a:pPr algn="ctr"/>
            <a:r>
              <a:rPr lang="kk-KZ" sz="8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Контекст</a:t>
            </a:r>
            <a:r>
              <a:rPr lang="en-AE" sz="8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kk-KZ" sz="8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негізіндегі тапсырмалар</a:t>
            </a:r>
            <a:endParaRPr lang="ru-RU" sz="8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69149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01338" y="1506553"/>
            <a:ext cx="5917473" cy="3534364"/>
          </a:xfrm>
        </p:spPr>
        <p:txBody>
          <a:bodyPr/>
          <a:lstStyle/>
          <a:p>
            <a:pPr algn="ctr"/>
            <a:r>
              <a:rPr lang="kk-KZ" sz="6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br>
              <a:rPr lang="kk-KZ" sz="6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br>
            <a:r>
              <a:rPr lang="kk-KZ" sz="6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Таңғы асты тастама</a:t>
            </a:r>
            <a:br>
              <a:rPr lang="kk-KZ" sz="6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br>
            <a:r>
              <a:rPr lang="kk-KZ"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5-сынып</a:t>
            </a:r>
            <a:r>
              <a:rPr lang="kk-KZ" sz="6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endParaRPr lang="ru-RU" sz="6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Объект 6"/>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18811" y="1506553"/>
            <a:ext cx="4036013" cy="403209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87597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77440" y="229084"/>
            <a:ext cx="8143550" cy="763692"/>
          </a:xfrm>
        </p:spPr>
        <p:txBody>
          <a:bodyPr/>
          <a:lstStyle/>
          <a:p>
            <a:r>
              <a:rPr lang="kk-KZ" sz="32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5-сынып  «Таңғы асты тастама»  </a:t>
            </a:r>
            <a:endParaRPr lang="ru-RU" sz="32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Объект 6"/>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9050" y="1062417"/>
            <a:ext cx="1948651" cy="1998618"/>
          </a:xfrm>
          <a:prstGeom prst="rect">
            <a:avLst/>
          </a:prstGeom>
        </p:spPr>
      </p:pic>
      <p:sp>
        <p:nvSpPr>
          <p:cNvPr id="6" name="Прямоугольник 5"/>
          <p:cNvSpPr/>
          <p:nvPr/>
        </p:nvSpPr>
        <p:spPr>
          <a:xfrm>
            <a:off x="2497701" y="992776"/>
            <a:ext cx="9141305" cy="2068259"/>
          </a:xfrm>
          <a:prstGeom prst="rect">
            <a:avLst/>
          </a:prstGeom>
        </p:spPr>
        <p:txBody>
          <a:bodyPr wrap="square">
            <a:spAutoFit/>
          </a:bodyPr>
          <a:lstStyle/>
          <a:p>
            <a:pPr algn="just">
              <a:lnSpc>
                <a:spcPct val="107000"/>
              </a:lnSpc>
              <a:spcAft>
                <a:spcPts val="800"/>
              </a:spcAft>
            </a:pPr>
            <a:r>
              <a:rPr lang="kk-KZ" sz="2000" b="1" dirty="0">
                <a:latin typeface="Tahoma" panose="020B0604030504040204" pitchFamily="34" charset="0"/>
                <a:ea typeface="Tahoma" panose="020B0604030504040204" pitchFamily="34" charset="0"/>
                <a:cs typeface="Tahoma" panose="020B0604030504040204" pitchFamily="34" charset="0"/>
              </a:rPr>
              <a:t>Таңғы аста адам күні бойы еңбек етуге күш-қуат алады. Адам ағзасына қажетті ақуыздар, көмірсулар мен пайдалы майлар теңдестіріліп отыруы керек. Күнделікті оқушының таңғы асында 150 грамм ботқа, 25 грамм сары май, 1 стакан жеміс шырыны, ал ересек адамның таңғы асында 250 грамм ботқа, 40 грамм сары май, 1 стакан жеміс шырыны немесе шай болуы керек. </a:t>
            </a:r>
            <a:endParaRPr lang="ru-RU" sz="1600" b="1" dirty="0">
              <a:effectLst/>
              <a:latin typeface="Tahoma" panose="020B0604030504040204" pitchFamily="34" charset="0"/>
              <a:ea typeface="Tahoma" panose="020B0604030504040204" pitchFamily="34" charset="0"/>
              <a:cs typeface="Tahoma" panose="020B0604030504040204" pitchFamily="34" charset="0"/>
            </a:endParaRPr>
          </a:p>
        </p:txBody>
      </p:sp>
      <p:sp>
        <p:nvSpPr>
          <p:cNvPr id="8" name="Прямоугольник 7"/>
          <p:cNvSpPr/>
          <p:nvPr/>
        </p:nvSpPr>
        <p:spPr>
          <a:xfrm>
            <a:off x="366170" y="3191773"/>
            <a:ext cx="11497598" cy="3511667"/>
          </a:xfrm>
          <a:prstGeom prst="rect">
            <a:avLst/>
          </a:prstGeom>
        </p:spPr>
        <p:txBody>
          <a:bodyPr wrap="square">
            <a:spAutoFit/>
          </a:bodyPr>
          <a:lstStyle/>
          <a:p>
            <a:pPr algn="just">
              <a:spcAft>
                <a:spcPts val="0"/>
              </a:spcAft>
            </a:pPr>
            <a:r>
              <a:rPr lang="kk-KZ" b="1" dirty="0">
                <a:latin typeface="Tahoma" panose="020B0604030504040204" pitchFamily="34" charset="0"/>
                <a:ea typeface="Tahoma" panose="020B0604030504040204" pitchFamily="34" charset="0"/>
                <a:cs typeface="Tahoma" panose="020B0604030504040204" pitchFamily="34" charset="0"/>
              </a:rPr>
              <a:t>1</a:t>
            </a:r>
            <a:r>
              <a:rPr lang="kk-KZ" dirty="0">
                <a:latin typeface="Tahoma" panose="020B0604030504040204" pitchFamily="34" charset="0"/>
                <a:ea typeface="Tahoma" panose="020B0604030504040204" pitchFamily="34" charset="0"/>
                <a:cs typeface="Tahoma" panose="020B0604030504040204" pitchFamily="34" charset="0"/>
              </a:rPr>
              <a:t>. 4 адамнан тұратын отбасында екеуі оқушы болса, қанша ботқа дайындауы керектігін есептеңіз. </a:t>
            </a:r>
            <a:endParaRPr lang="ru-RU" dirty="0">
              <a:effectLst/>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kk-KZ" b="1" dirty="0">
                <a:latin typeface="Tahoma" panose="020B0604030504040204" pitchFamily="34" charset="0"/>
                <a:ea typeface="Tahoma" panose="020B0604030504040204" pitchFamily="34" charset="0"/>
                <a:cs typeface="Tahoma" panose="020B0604030504040204" pitchFamily="34" charset="0"/>
              </a:rPr>
              <a:t>2</a:t>
            </a:r>
            <a:r>
              <a:rPr lang="kk-KZ" dirty="0">
                <a:latin typeface="Tahoma" panose="020B0604030504040204" pitchFamily="34" charset="0"/>
                <a:ea typeface="Tahoma" panose="020B0604030504040204" pitchFamily="34" charset="0"/>
                <a:cs typeface="Tahoma" panose="020B0604030504040204" pitchFamily="34" charset="0"/>
              </a:rPr>
              <a:t>. Бір оқушының жейтін ботқа мөлшері отбасына дайындаған ботқа мөлшерінің қандай бөлігін құрайтынын анықтаңыз.  </a:t>
            </a:r>
            <a:endParaRPr lang="ru-RU" dirty="0">
              <a:effectLst/>
              <a:latin typeface="Tahoma" panose="020B0604030504040204" pitchFamily="34" charset="0"/>
              <a:ea typeface="Tahoma" panose="020B0604030504040204" pitchFamily="34" charset="0"/>
              <a:cs typeface="Tahoma" panose="020B0604030504040204" pitchFamily="34" charset="0"/>
            </a:endParaRPr>
          </a:p>
          <a:p>
            <a:pPr algn="just">
              <a:spcAft>
                <a:spcPts val="800"/>
              </a:spcAft>
            </a:pPr>
            <a:r>
              <a:rPr lang="kk-KZ" b="1" dirty="0">
                <a:latin typeface="Tahoma" panose="020B0604030504040204" pitchFamily="34" charset="0"/>
                <a:ea typeface="Tahoma" panose="020B0604030504040204" pitchFamily="34" charset="0"/>
                <a:cs typeface="Tahoma" panose="020B0604030504040204" pitchFamily="34" charset="0"/>
              </a:rPr>
              <a:t>3.</a:t>
            </a:r>
            <a:r>
              <a:rPr lang="kk-KZ" dirty="0">
                <a:latin typeface="Tahoma" panose="020B0604030504040204" pitchFamily="34" charset="0"/>
                <a:ea typeface="Tahoma" panose="020B0604030504040204" pitchFamily="34" charset="0"/>
                <a:cs typeface="Tahoma" panose="020B0604030504040204" pitchFamily="34" charset="0"/>
              </a:rPr>
              <a:t> Алма шырынын дайындағанда 10 кг алмадан шырынсыққыш арқылы 6 литр алма шырыны алынады, ал 1литр қызанақ шырынын дайындауға 1,5 кг қызанақ қажет болады. </a:t>
            </a:r>
            <a:r>
              <a:rPr lang="kk-KZ" b="1" dirty="0">
                <a:latin typeface="Tahoma" panose="020B0604030504040204" pitchFamily="34" charset="0"/>
                <a:ea typeface="Tahoma" panose="020B0604030504040204" pitchFamily="34" charset="0"/>
                <a:cs typeface="Tahoma" panose="020B0604030504040204" pitchFamily="34" charset="0"/>
              </a:rPr>
              <a:t>Аталған отбасыға 1 аптаға жетерлік шырын дайындап қою үшін қанша килограмм алма мен қызанақ сатып алуы керектігін анықтаңыз.</a:t>
            </a:r>
            <a:r>
              <a:rPr lang="kk-KZ" dirty="0">
                <a:latin typeface="Tahoma" panose="020B0604030504040204" pitchFamily="34" charset="0"/>
                <a:ea typeface="Tahoma" panose="020B0604030504040204" pitchFamily="34" charset="0"/>
                <a:cs typeface="Tahoma" panose="020B0604030504040204" pitchFamily="34" charset="0"/>
              </a:rPr>
              <a:t> (1стакан=250мл  және  отбасы дүйсенбіде қызанақ шырынынан бастап күніне шырындарды кезектестіріп ішеді).</a:t>
            </a:r>
            <a:endParaRPr lang="ru-RU" dirty="0">
              <a:effectLst/>
              <a:latin typeface="Tahoma" panose="020B0604030504040204" pitchFamily="34" charset="0"/>
              <a:ea typeface="Tahoma" panose="020B0604030504040204" pitchFamily="34" charset="0"/>
              <a:cs typeface="Tahoma" panose="020B0604030504040204" pitchFamily="34" charset="0"/>
            </a:endParaRPr>
          </a:p>
          <a:p>
            <a:pPr algn="just">
              <a:spcAft>
                <a:spcPts val="0"/>
              </a:spcAft>
              <a:tabLst>
                <a:tab pos="781050" algn="l"/>
              </a:tabLst>
            </a:pPr>
            <a:r>
              <a:rPr lang="kk-KZ" b="1" dirty="0">
                <a:latin typeface="Tahoma" panose="020B0604030504040204" pitchFamily="34" charset="0"/>
                <a:ea typeface="Tahoma" panose="020B0604030504040204" pitchFamily="34" charset="0"/>
                <a:cs typeface="Tahoma" panose="020B0604030504040204" pitchFamily="34" charset="0"/>
              </a:rPr>
              <a:t>4.</a:t>
            </a:r>
            <a:r>
              <a:rPr lang="kk-KZ" dirty="0">
                <a:latin typeface="Tahoma" panose="020B0604030504040204" pitchFamily="34" charset="0"/>
                <a:ea typeface="Tahoma" panose="020B0604030504040204" pitchFamily="34" charset="0"/>
                <a:cs typeface="Tahoma" panose="020B0604030504040204" pitchFamily="34" charset="0"/>
              </a:rPr>
              <a:t> Аталған отбасына бір айға (30күн) қанша килограмм сары май кететінін анықтаңыз. </a:t>
            </a:r>
            <a:r>
              <a:rPr lang="ru-RU" dirty="0">
                <a:latin typeface="Tahoma" panose="020B0604030504040204" pitchFamily="34" charset="0"/>
                <a:ea typeface="Tahoma" panose="020B0604030504040204" pitchFamily="34" charset="0"/>
                <a:cs typeface="Tahoma" panose="020B0604030504040204" pitchFamily="34" charset="0"/>
              </a:rPr>
              <a:t> </a:t>
            </a:r>
            <a:endParaRPr lang="ru-RU" dirty="0">
              <a:effectLst/>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kk-KZ" b="1" dirty="0">
                <a:latin typeface="Tahoma" panose="020B0604030504040204" pitchFamily="34" charset="0"/>
                <a:ea typeface="Tahoma" panose="020B0604030504040204" pitchFamily="34" charset="0"/>
                <a:cs typeface="Tahoma" panose="020B0604030504040204" pitchFamily="34" charset="0"/>
              </a:rPr>
              <a:t>5.</a:t>
            </a:r>
            <a:r>
              <a:rPr lang="kk-KZ" dirty="0">
                <a:latin typeface="Tahoma" panose="020B0604030504040204" pitchFamily="34" charset="0"/>
                <a:ea typeface="Tahoma" panose="020B0604030504040204" pitchFamily="34" charset="0"/>
                <a:cs typeface="Tahoma" panose="020B0604030504040204" pitchFamily="34" charset="0"/>
              </a:rPr>
              <a:t> Майлылығы орташа 1 литр сүттен 150мл кілегей алуға болады, ал 1 литр кілегейден 750грамм сары май алынады. Отбасына 1 айға (30күн) сары май дайындау үшін қанша литр сүт керектігін есептеңіз. </a:t>
            </a:r>
            <a:endParaRPr lang="ru-RU" dirty="0">
              <a:effectLst/>
              <a:latin typeface="Tahoma" panose="020B0604030504040204" pitchFamily="34" charset="0"/>
              <a:ea typeface="Tahoma" panose="020B0604030504040204" pitchFamily="34" charset="0"/>
              <a:cs typeface="Tahoma" panose="020B0604030504040204" pitchFamily="34" charset="0"/>
            </a:endParaRPr>
          </a:p>
          <a:p>
            <a:pPr indent="449580" algn="just">
              <a:lnSpc>
                <a:spcPct val="107000"/>
              </a:lnSpc>
              <a:spcAft>
                <a:spcPts val="800"/>
              </a:spcAft>
            </a:pPr>
            <a:r>
              <a:rPr lang="ru-RU" dirty="0">
                <a:latin typeface="Tahoma" panose="020B0604030504040204" pitchFamily="34" charset="0"/>
                <a:ea typeface="Tahoma" panose="020B0604030504040204" pitchFamily="34" charset="0"/>
                <a:cs typeface="Tahoma" panose="020B0604030504040204" pitchFamily="34" charset="0"/>
              </a:rPr>
              <a:t> </a:t>
            </a:r>
            <a:endParaRPr lang="ru-RU"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21847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44136" y="1149531"/>
            <a:ext cx="11129555" cy="5365571"/>
          </a:xfrm>
          <a:prstGeom prst="rect">
            <a:avLst/>
          </a:prstGeom>
        </p:spPr>
        <p:txBody>
          <a:bodyPr wrap="square">
            <a:spAutoFit/>
          </a:bodyPr>
          <a:lstStyle/>
          <a:p>
            <a:pPr algn="just">
              <a:spcAft>
                <a:spcPts val="0"/>
              </a:spcAft>
            </a:pPr>
            <a:r>
              <a:rPr lang="kk-KZ" sz="2400" b="1" dirty="0">
                <a:latin typeface="Tahoma" panose="020B0604030504040204" pitchFamily="34" charset="0"/>
                <a:ea typeface="Tahoma" panose="020B0604030504040204" pitchFamily="34" charset="0"/>
                <a:cs typeface="Tahoma" panose="020B0604030504040204" pitchFamily="34" charset="0"/>
              </a:rPr>
              <a:t>№1</a:t>
            </a:r>
            <a:r>
              <a:rPr lang="kk-KZ" sz="2400" dirty="0">
                <a:latin typeface="Tahoma" panose="020B0604030504040204" pitchFamily="34" charset="0"/>
                <a:ea typeface="Tahoma" panose="020B0604030504040204" pitchFamily="34" charset="0"/>
                <a:cs typeface="Tahoma" panose="020B0604030504040204" pitchFamily="34" charset="0"/>
              </a:rPr>
              <a:t>. 4 адамнан тұратын отбасында екеуі оқушы болса, қанша ботқа дайындауы керектігін </a:t>
            </a:r>
            <a:r>
              <a:rPr lang="kk-KZ" sz="2400" b="1" dirty="0">
                <a:latin typeface="Tahoma" panose="020B0604030504040204" pitchFamily="34" charset="0"/>
                <a:ea typeface="Tahoma" panose="020B0604030504040204" pitchFamily="34" charset="0"/>
                <a:cs typeface="Tahoma" panose="020B0604030504040204" pitchFamily="34" charset="0"/>
              </a:rPr>
              <a:t>натурал сандарға амалдар қолдану арқылы</a:t>
            </a:r>
            <a:r>
              <a:rPr lang="kk-KZ" sz="2400" dirty="0">
                <a:latin typeface="Tahoma" panose="020B0604030504040204" pitchFamily="34" charset="0"/>
                <a:ea typeface="Tahoma" panose="020B0604030504040204" pitchFamily="34" charset="0"/>
                <a:cs typeface="Tahoma" panose="020B0604030504040204" pitchFamily="34" charset="0"/>
              </a:rPr>
              <a:t> табады.</a:t>
            </a:r>
          </a:p>
          <a:p>
            <a:pPr algn="just">
              <a:spcAft>
                <a:spcPts val="0"/>
              </a:spcAft>
            </a:pPr>
            <a:r>
              <a:rPr lang="kk-KZ" sz="2400" b="1" dirty="0">
                <a:latin typeface="Tahoma" panose="020B0604030504040204" pitchFamily="34" charset="0"/>
                <a:ea typeface="Tahoma" panose="020B0604030504040204" pitchFamily="34" charset="0"/>
                <a:cs typeface="Tahoma" panose="020B0604030504040204" pitchFamily="34" charset="0"/>
              </a:rPr>
              <a:t>№2</a:t>
            </a:r>
            <a:r>
              <a:rPr lang="kk-KZ" sz="2400" dirty="0">
                <a:latin typeface="Tahoma" panose="020B0604030504040204" pitchFamily="34" charset="0"/>
                <a:ea typeface="Tahoma" panose="020B0604030504040204" pitchFamily="34" charset="0"/>
                <a:cs typeface="Tahoma" panose="020B0604030504040204" pitchFamily="34" charset="0"/>
              </a:rPr>
              <a:t>. Бір оқушының жейтін ботқа мөлшері отбасына дайындаған ботқа мөлшерінің қандай бөлігін құрайтынын анықтайды, </a:t>
            </a:r>
            <a:r>
              <a:rPr lang="kk-KZ" sz="2400" b="1" dirty="0">
                <a:latin typeface="Tahoma" panose="020B0604030504040204" pitchFamily="34" charset="0"/>
                <a:ea typeface="Tahoma" panose="020B0604030504040204" pitchFamily="34" charset="0"/>
                <a:cs typeface="Tahoma" panose="020B0604030504040204" pitchFamily="34" charset="0"/>
              </a:rPr>
              <a:t>жай бөлшектердің негізгі қасиетін қолданады</a:t>
            </a:r>
            <a:r>
              <a:rPr lang="kk-KZ" sz="2400" dirty="0">
                <a:latin typeface="Tahoma" panose="020B0604030504040204" pitchFamily="34" charset="0"/>
                <a:ea typeface="Tahoma" panose="020B0604030504040204" pitchFamily="34" charset="0"/>
                <a:cs typeface="Tahoma" panose="020B0604030504040204" pitchFamily="34" charset="0"/>
              </a:rPr>
              <a:t>.   </a:t>
            </a:r>
            <a:endParaRPr lang="ru-RU" sz="2400" dirty="0">
              <a:effectLst/>
              <a:latin typeface="Tahoma" panose="020B0604030504040204" pitchFamily="34" charset="0"/>
              <a:ea typeface="Tahoma" panose="020B0604030504040204" pitchFamily="34" charset="0"/>
              <a:cs typeface="Tahoma" panose="020B0604030504040204" pitchFamily="34" charset="0"/>
            </a:endParaRPr>
          </a:p>
          <a:p>
            <a:pPr algn="just">
              <a:spcAft>
                <a:spcPts val="800"/>
              </a:spcAft>
            </a:pPr>
            <a:r>
              <a:rPr lang="kk-KZ" sz="2400" b="1" dirty="0">
                <a:latin typeface="Tahoma" panose="020B0604030504040204" pitchFamily="34" charset="0"/>
                <a:ea typeface="Tahoma" panose="020B0604030504040204" pitchFamily="34" charset="0"/>
                <a:cs typeface="Tahoma" panose="020B0604030504040204" pitchFamily="34" charset="0"/>
              </a:rPr>
              <a:t>№3.</a:t>
            </a:r>
            <a:r>
              <a:rPr lang="kk-KZ" sz="2400" dirty="0">
                <a:latin typeface="Tahoma" panose="020B0604030504040204" pitchFamily="34" charset="0"/>
                <a:ea typeface="Tahoma" panose="020B0604030504040204" pitchFamily="34" charset="0"/>
                <a:cs typeface="Tahoma" panose="020B0604030504040204" pitchFamily="34" charset="0"/>
              </a:rPr>
              <a:t> Аталған отбасыға 1 аптаға жетерлік шырын дайындап қою үшін қанша килограмм алма мен қызанақ сатып алуы керектігін анықтайды,  </a:t>
            </a:r>
            <a:r>
              <a:rPr lang="kk-KZ" sz="2400" b="1" dirty="0">
                <a:latin typeface="Tahoma" panose="020B0604030504040204" pitchFamily="34" charset="0"/>
                <a:ea typeface="Tahoma" panose="020B0604030504040204" pitchFamily="34" charset="0"/>
                <a:cs typeface="Tahoma" panose="020B0604030504040204" pitchFamily="34" charset="0"/>
              </a:rPr>
              <a:t>натурал сандарға амалдар қолданады. </a:t>
            </a:r>
            <a:endParaRPr lang="ru-RU" sz="2400" b="1" dirty="0">
              <a:latin typeface="Tahoma" panose="020B0604030504040204" pitchFamily="34" charset="0"/>
              <a:ea typeface="Tahoma" panose="020B0604030504040204" pitchFamily="34" charset="0"/>
              <a:cs typeface="Tahoma" panose="020B0604030504040204" pitchFamily="34" charset="0"/>
            </a:endParaRPr>
          </a:p>
          <a:p>
            <a:pPr algn="just">
              <a:spcAft>
                <a:spcPts val="0"/>
              </a:spcAft>
              <a:tabLst>
                <a:tab pos="781050" algn="l"/>
              </a:tabLst>
            </a:pPr>
            <a:r>
              <a:rPr lang="kk-KZ" sz="2400" b="1" dirty="0">
                <a:latin typeface="Tahoma" panose="020B0604030504040204" pitchFamily="34" charset="0"/>
                <a:ea typeface="Tahoma" panose="020B0604030504040204" pitchFamily="34" charset="0"/>
                <a:cs typeface="Tahoma" panose="020B0604030504040204" pitchFamily="34" charset="0"/>
              </a:rPr>
              <a:t>№4.</a:t>
            </a:r>
            <a:r>
              <a:rPr lang="kk-KZ" sz="2400" dirty="0">
                <a:latin typeface="Tahoma" panose="020B0604030504040204" pitchFamily="34" charset="0"/>
                <a:ea typeface="Tahoma" panose="020B0604030504040204" pitchFamily="34" charset="0"/>
                <a:cs typeface="Tahoma" panose="020B0604030504040204" pitchFamily="34" charset="0"/>
              </a:rPr>
              <a:t> Аталған отбасына бір айға (30күн) қанша килограмм сары май кететінін анықтайды,  </a:t>
            </a:r>
            <a:r>
              <a:rPr lang="kk-KZ" sz="2400" b="1" dirty="0">
                <a:latin typeface="Tahoma" panose="020B0604030504040204" pitchFamily="34" charset="0"/>
                <a:ea typeface="Tahoma" panose="020B0604030504040204" pitchFamily="34" charset="0"/>
                <a:cs typeface="Tahoma" panose="020B0604030504040204" pitchFamily="34" charset="0"/>
              </a:rPr>
              <a:t>ондық бөлшектер қасиеті қолданылады.</a:t>
            </a:r>
            <a:r>
              <a:rPr lang="kk-KZ" sz="2400" dirty="0">
                <a:latin typeface="Tahoma" panose="020B0604030504040204" pitchFamily="34" charset="0"/>
                <a:ea typeface="Tahoma" panose="020B0604030504040204" pitchFamily="34" charset="0"/>
                <a:cs typeface="Tahoma" panose="020B0604030504040204" pitchFamily="34" charset="0"/>
              </a:rPr>
              <a:t>	</a:t>
            </a:r>
            <a:endParaRPr lang="kk-KZ" sz="2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algn="just">
              <a:spcAft>
                <a:spcPts val="0"/>
              </a:spcAft>
            </a:pPr>
            <a:r>
              <a:rPr lang="kk-KZ" sz="2400" b="1" dirty="0">
                <a:latin typeface="Tahoma" panose="020B0604030504040204" pitchFamily="34" charset="0"/>
                <a:ea typeface="Tahoma" panose="020B0604030504040204" pitchFamily="34" charset="0"/>
                <a:cs typeface="Tahoma" panose="020B0604030504040204" pitchFamily="34" charset="0"/>
              </a:rPr>
              <a:t>№5.</a:t>
            </a:r>
            <a:r>
              <a:rPr lang="kk-KZ" sz="2400" dirty="0">
                <a:latin typeface="Tahoma" panose="020B0604030504040204" pitchFamily="34" charset="0"/>
                <a:ea typeface="Tahoma" panose="020B0604030504040204" pitchFamily="34" charset="0"/>
                <a:cs typeface="Tahoma" panose="020B0604030504040204" pitchFamily="34" charset="0"/>
              </a:rPr>
              <a:t> Отбасына 1 айға (30күн) сары май дайындау үшін қанша литр сүт керектігін есептейді,   </a:t>
            </a:r>
            <a:r>
              <a:rPr lang="kk-KZ" sz="2400" b="1" dirty="0">
                <a:latin typeface="Tahoma" panose="020B0604030504040204" pitchFamily="34" charset="0"/>
                <a:ea typeface="Tahoma" panose="020B0604030504040204" pitchFamily="34" charset="0"/>
                <a:cs typeface="Tahoma" panose="020B0604030504040204" pitchFamily="34" charset="0"/>
              </a:rPr>
              <a:t>жай бөлшектерге амалдар қолдануды орындайды. </a:t>
            </a:r>
            <a:r>
              <a:rPr lang="kk-KZ" sz="2400" dirty="0">
                <a:latin typeface="Tahoma" panose="020B0604030504040204" pitchFamily="34" charset="0"/>
                <a:ea typeface="Tahoma" panose="020B0604030504040204" pitchFamily="34" charset="0"/>
                <a:cs typeface="Tahoma" panose="020B0604030504040204" pitchFamily="34" charset="0"/>
              </a:rPr>
              <a:t>			</a:t>
            </a:r>
            <a:endParaRPr lang="kk-KZ" sz="2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Прямоугольник 6"/>
          <p:cNvSpPr/>
          <p:nvPr/>
        </p:nvSpPr>
        <p:spPr>
          <a:xfrm>
            <a:off x="4127214" y="332206"/>
            <a:ext cx="3998531" cy="691600"/>
          </a:xfrm>
          <a:prstGeom prst="rect">
            <a:avLst/>
          </a:prstGeom>
        </p:spPr>
        <p:txBody>
          <a:bodyPr wrap="none">
            <a:spAutoFit/>
          </a:bodyPr>
          <a:lstStyle/>
          <a:p>
            <a:pPr indent="449580" algn="just">
              <a:lnSpc>
                <a:spcPct val="107000"/>
              </a:lnSpc>
              <a:spcAft>
                <a:spcPts val="800"/>
              </a:spcAft>
            </a:pPr>
            <a:r>
              <a:rPr lang="kk-KZ" sz="4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Дескриптор:</a:t>
            </a:r>
            <a:endParaRPr lang="ru-RU" sz="4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57781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03533" y="127383"/>
            <a:ext cx="5133703" cy="632954"/>
          </a:xfrm>
        </p:spPr>
        <p:txBody>
          <a:bodyPr/>
          <a:lstStyle/>
          <a:p>
            <a:r>
              <a:rPr lang="kk-KZ"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«Таңғы асты тастама»  </a:t>
            </a:r>
            <a:endParaRPr lang="ru-RU"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Объект 6"/>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8587" y="481497"/>
            <a:ext cx="1597301" cy="1585016"/>
          </a:xfrm>
          <a:prstGeom prst="rect">
            <a:avLst/>
          </a:prstGeom>
        </p:spPr>
      </p:pic>
      <p:sp>
        <p:nvSpPr>
          <p:cNvPr id="6" name="Прямоугольник 5"/>
          <p:cNvSpPr/>
          <p:nvPr/>
        </p:nvSpPr>
        <p:spPr>
          <a:xfrm>
            <a:off x="2181497" y="740173"/>
            <a:ext cx="9682271" cy="1409681"/>
          </a:xfrm>
          <a:prstGeom prst="rect">
            <a:avLst/>
          </a:prstGeom>
        </p:spPr>
        <p:txBody>
          <a:bodyPr wrap="square">
            <a:spAutoFit/>
          </a:bodyPr>
          <a:lstStyle/>
          <a:p>
            <a:pPr algn="just">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Таңғы аста адам күні бойы еңбек етуге күш-қуат алады. Адам ағзасына қажетті ақуыздар, көмірсулар мен пайдалы майлар теңдестіріліп отыруы керек. Күнделікті оқушының таңғы асында 150 грамм ботқа, 25 грамм сары май, 1 стакан жеміс шырыны, ал ересек адамның таңғы асында 250 грамм ботқа, 40 грамм сары май, 1 стакан жеміс шырыны немесе шай болуы керек. </a:t>
            </a:r>
            <a:endParaRPr lang="ru-RU" sz="1200" b="1" dirty="0">
              <a:effectLst/>
              <a:latin typeface="Tahoma" panose="020B0604030504040204" pitchFamily="34" charset="0"/>
              <a:ea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3" name="Прямоугольник 2"/>
              <p:cNvSpPr/>
              <p:nvPr/>
            </p:nvSpPr>
            <p:spPr>
              <a:xfrm>
                <a:off x="339103" y="2252804"/>
                <a:ext cx="11524665" cy="4321055"/>
              </a:xfrm>
              <a:prstGeom prst="rect">
                <a:avLst/>
              </a:prstGeom>
            </p:spPr>
            <p:txBody>
              <a:bodyPr wrap="square">
                <a:spAutoFit/>
              </a:bodyPr>
              <a:lstStyle/>
              <a:p>
                <a:pPr algn="just">
                  <a:lnSpc>
                    <a:spcPct val="107000"/>
                  </a:lnSpc>
                  <a:spcAft>
                    <a:spcPts val="0"/>
                  </a:spcAft>
                </a:pPr>
                <a:r>
                  <a:rPr lang="kk-KZ" sz="1500" b="1" dirty="0">
                    <a:latin typeface="Tahoma" panose="020B0604030504040204" pitchFamily="34" charset="0"/>
                    <a:ea typeface="Tahoma" panose="020B0604030504040204" pitchFamily="34" charset="0"/>
                    <a:cs typeface="Tahoma" panose="020B0604030504040204" pitchFamily="34" charset="0"/>
                  </a:rPr>
                  <a:t>№1</a:t>
                </a:r>
                <a:r>
                  <a:rPr lang="kk-KZ" sz="1500" dirty="0">
                    <a:latin typeface="Tahoma" panose="020B0604030504040204" pitchFamily="34" charset="0"/>
                    <a:ea typeface="Tahoma" panose="020B0604030504040204" pitchFamily="34" charset="0"/>
                    <a:cs typeface="Tahoma" panose="020B0604030504040204" pitchFamily="34" charset="0"/>
                  </a:rPr>
                  <a:t>. 4 адамнан тұратын отбасында екеуі оқушы болса, қанша ботқа дайындауы керектігін есептеңіз. </a:t>
                </a:r>
              </a:p>
              <a:p>
                <a:pPr lvl="2" algn="just">
                  <a:lnSpc>
                    <a:spcPct val="107000"/>
                  </a:lnSpc>
                </a:pPr>
                <a:r>
                  <a:rPr lang="kk-KZ" sz="1500" dirty="0">
                    <a:latin typeface="Tahoma" panose="020B0604030504040204" pitchFamily="34" charset="0"/>
                    <a:ea typeface="Tahoma" panose="020B0604030504040204" pitchFamily="34" charset="0"/>
                    <a:cs typeface="Tahoma" panose="020B0604030504040204" pitchFamily="34" charset="0"/>
                  </a:rPr>
                  <a:t>		</a:t>
                </a:r>
                <a:r>
                  <a:rPr lang="kk-KZ" sz="15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А) 750г.     В) 800г.   С) 850г.   D)900г.     Е) 950г.</a:t>
                </a:r>
                <a:endParaRPr lang="ru-RU" sz="15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r>
                  <a:rPr lang="kk-KZ" sz="1500" b="1" dirty="0">
                    <a:latin typeface="Tahoma" panose="020B0604030504040204" pitchFamily="34" charset="0"/>
                    <a:ea typeface="Tahoma" panose="020B0604030504040204" pitchFamily="34" charset="0"/>
                    <a:cs typeface="Tahoma" panose="020B0604030504040204" pitchFamily="34" charset="0"/>
                  </a:rPr>
                  <a:t>№2</a:t>
                </a:r>
                <a:r>
                  <a:rPr lang="kk-KZ" sz="1500" dirty="0">
                    <a:latin typeface="Tahoma" panose="020B0604030504040204" pitchFamily="34" charset="0"/>
                    <a:ea typeface="Tahoma" panose="020B0604030504040204" pitchFamily="34" charset="0"/>
                    <a:cs typeface="Tahoma" panose="020B0604030504040204" pitchFamily="34" charset="0"/>
                  </a:rPr>
                  <a:t>. Бір оқушының жейтін ботқа мөлшері отбасына дайындаған ботқа мөлшерінің қандай бөлігін құрайтынын анықтаңыз.  </a:t>
                </a:r>
                <a:endParaRPr lang="ru-RU" sz="1500" dirty="0">
                  <a:effectLst/>
                  <a:latin typeface="Tahoma" panose="020B0604030504040204" pitchFamily="34" charset="0"/>
                  <a:ea typeface="Tahoma" panose="020B0604030504040204" pitchFamily="34" charset="0"/>
                  <a:cs typeface="Tahoma" panose="020B0604030504040204" pitchFamily="34" charset="0"/>
                </a:endParaRPr>
              </a:p>
              <a:p>
                <a:pPr lvl="2" indent="449580" algn="just">
                  <a:lnSpc>
                    <a:spcPct val="107000"/>
                  </a:lnSpc>
                  <a:spcAft>
                    <a:spcPts val="800"/>
                  </a:spcAft>
                </a:pPr>
                <a:r>
                  <a:rPr lang="kk-KZ" sz="15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А) </a:t>
                </a:r>
                <a14:m>
                  <m:oMath xmlns:m="http://schemas.openxmlformats.org/officeDocument/2006/math">
                    <m:f>
                      <m:fPr>
                        <m:ctrlPr>
                          <a:rPr lang="ru-RU"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𝟏</m:t>
                        </m:r>
                      </m:num>
                      <m:den>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𝟒</m:t>
                        </m:r>
                      </m:den>
                    </m:f>
                  </m:oMath>
                </a14:m>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В)  </a:t>
                </a:r>
                <a14:m>
                  <m:oMath xmlns:m="http://schemas.openxmlformats.org/officeDocument/2006/math">
                    <m:f>
                      <m:fPr>
                        <m:ctrlPr>
                          <a:rPr lang="ru-RU"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𝟑</m:t>
                        </m:r>
                      </m:num>
                      <m:den>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𝟖</m:t>
                        </m:r>
                      </m:den>
                    </m:f>
                  </m:oMath>
                </a14:m>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С) </a:t>
                </a:r>
                <a14:m>
                  <m:oMath xmlns:m="http://schemas.openxmlformats.org/officeDocument/2006/math">
                    <m:f>
                      <m:fPr>
                        <m:ctrlPr>
                          <a:rPr lang="ru-RU"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𝟓</m:t>
                        </m:r>
                      </m:num>
                      <m:den>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𝟖</m:t>
                        </m:r>
                      </m:den>
                    </m:f>
                  </m:oMath>
                </a14:m>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D)</a:t>
                </a:r>
                <a14:m>
                  <m:oMath xmlns:m="http://schemas.openxmlformats.org/officeDocument/2006/math">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 </m:t>
                    </m:r>
                    <m:f>
                      <m:fPr>
                        <m:ctrlPr>
                          <a:rPr lang="ru-RU"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𝟑</m:t>
                        </m:r>
                      </m:num>
                      <m:den>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𝟏𝟔</m:t>
                        </m:r>
                      </m:den>
                    </m:f>
                  </m:oMath>
                </a14:m>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Е) </a:t>
                </a:r>
                <a14:m>
                  <m:oMath xmlns:m="http://schemas.openxmlformats.org/officeDocument/2006/math">
                    <m:f>
                      <m:fPr>
                        <m:ctrlPr>
                          <a:rPr lang="ru-RU"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𝟓</m:t>
                        </m:r>
                      </m:num>
                      <m:den>
                        <m:r>
                          <a:rPr lang="kk-KZ" sz="15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𝟏𝟔</m:t>
                        </m:r>
                      </m:den>
                    </m:f>
                  </m:oMath>
                </a14:m>
                <a:endParaRPr lang="ru-RU" sz="1500" b="1"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1500" b="1" dirty="0">
                    <a:latin typeface="Tahoma" panose="020B0604030504040204" pitchFamily="34" charset="0"/>
                    <a:ea typeface="Tahoma" panose="020B0604030504040204" pitchFamily="34" charset="0"/>
                    <a:cs typeface="Tahoma" panose="020B0604030504040204" pitchFamily="34" charset="0"/>
                  </a:rPr>
                  <a:t>№3.</a:t>
                </a:r>
                <a:r>
                  <a:rPr lang="kk-KZ" sz="1500" dirty="0">
                    <a:latin typeface="Tahoma" panose="020B0604030504040204" pitchFamily="34" charset="0"/>
                    <a:ea typeface="Tahoma" panose="020B0604030504040204" pitchFamily="34" charset="0"/>
                    <a:cs typeface="Tahoma" panose="020B0604030504040204" pitchFamily="34" charset="0"/>
                  </a:rPr>
                  <a:t> Алма шырынын дайындағанда 10 кг алмадан шырынсыққыш арқылы 6 литр алма шырыны алынады, ал 1 литр қызанақ шырынын дайындауға 1,5 кг қызанақ қажет болады. Аталған отбасыға 1 аптаға жетерлік шырын дайындап қою үшін қанша килограмм алма мен қызанақ сатып алуы керектігін анықтаңыз. (1стакан=250мл  және  отбасы дүйсенбіде қызанақ шырынынан бастап күніне шырындарды кезектестіріп ішеді).</a:t>
                </a:r>
                <a:endParaRPr lang="ru-RU" sz="1500" dirty="0">
                  <a:latin typeface="Tahoma" panose="020B0604030504040204" pitchFamily="34" charset="0"/>
                  <a:ea typeface="Tahoma" panose="020B0604030504040204" pitchFamily="34" charset="0"/>
                  <a:cs typeface="Tahoma" panose="020B0604030504040204" pitchFamily="34" charset="0"/>
                </a:endParaRPr>
              </a:p>
              <a:p>
                <a:pPr lvl="2" algn="just">
                  <a:lnSpc>
                    <a:spcPct val="107000"/>
                  </a:lnSpc>
                  <a:spcAft>
                    <a:spcPts val="800"/>
                  </a:spcAft>
                </a:pPr>
                <a:r>
                  <a:rPr lang="kk-KZ" sz="1500" b="1" dirty="0">
                    <a:solidFill>
                      <a:srgbClr val="002060"/>
                    </a:solidFill>
                    <a:latin typeface="Tahoma" panose="020B0604030504040204" pitchFamily="34" charset="0"/>
                    <a:ea typeface="Tahoma" panose="020B0604030504040204" pitchFamily="34" charset="0"/>
                    <a:cs typeface="Tahoma" panose="020B0604030504040204" pitchFamily="34" charset="0"/>
                  </a:rPr>
                  <a:t>			</a:t>
                </a:r>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А) 3кг алма, 4кг қызанақ        В) 4кг алма, 5кг қызанақ </a:t>
                </a:r>
              </a:p>
              <a:p>
                <a:pPr lvl="2" algn="just">
                  <a:lnSpc>
                    <a:spcPct val="107000"/>
                  </a:lnSpc>
                  <a:spcAft>
                    <a:spcPts val="800"/>
                  </a:spcAft>
                </a:pPr>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С) 5кг алма, 6кг қызанақ        D) 6кг алма, 7кг қызанақ           Е) 5кг алма, 4кг қызанақ</a:t>
                </a:r>
                <a:endParaRPr lang="ru-RU" sz="15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tabLst>
                    <a:tab pos="781050" algn="l"/>
                  </a:tabLst>
                </a:pPr>
                <a:r>
                  <a:rPr lang="kk-KZ" sz="1500" b="1" dirty="0">
                    <a:latin typeface="Tahoma" panose="020B0604030504040204" pitchFamily="34" charset="0"/>
                    <a:ea typeface="Tahoma" panose="020B0604030504040204" pitchFamily="34" charset="0"/>
                    <a:cs typeface="Tahoma" panose="020B0604030504040204" pitchFamily="34" charset="0"/>
                  </a:rPr>
                  <a:t>№4.</a:t>
                </a:r>
                <a:r>
                  <a:rPr lang="kk-KZ" sz="1500" dirty="0">
                    <a:latin typeface="Tahoma" panose="020B0604030504040204" pitchFamily="34" charset="0"/>
                    <a:ea typeface="Tahoma" panose="020B0604030504040204" pitchFamily="34" charset="0"/>
                    <a:cs typeface="Tahoma" panose="020B0604030504040204" pitchFamily="34" charset="0"/>
                  </a:rPr>
                  <a:t> Аталған отбасына бір айға (30күн) қанша килограмм сары май кететінін анықтаңыз. </a:t>
                </a:r>
              </a:p>
              <a:p>
                <a:pPr lvl="2" algn="just">
                  <a:lnSpc>
                    <a:spcPct val="107000"/>
                  </a:lnSpc>
                  <a:tabLst>
                    <a:tab pos="781050" algn="l"/>
                  </a:tabLst>
                </a:pPr>
                <a:r>
                  <a:rPr lang="kk-KZ" sz="1500" dirty="0">
                    <a:latin typeface="Tahoma" panose="020B0604030504040204" pitchFamily="34" charset="0"/>
                    <a:ea typeface="Tahoma" panose="020B0604030504040204" pitchFamily="34" charset="0"/>
                    <a:cs typeface="Tahoma" panose="020B0604030504040204" pitchFamily="34" charset="0"/>
                  </a:rPr>
                  <a:t>			</a:t>
                </a:r>
                <a:r>
                  <a:rPr lang="kk-KZ" sz="15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А) 3кг.  В) 3,5 кг.  С) 3,9 кг.  D) 4,2 кг.  Е) 4,5 кг.</a:t>
                </a:r>
                <a:endParaRPr lang="ru-RU" sz="15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r>
                  <a:rPr lang="kk-KZ" sz="1500" b="1" dirty="0">
                    <a:latin typeface="Tahoma" panose="020B0604030504040204" pitchFamily="34" charset="0"/>
                    <a:ea typeface="Tahoma" panose="020B0604030504040204" pitchFamily="34" charset="0"/>
                    <a:cs typeface="Tahoma" panose="020B0604030504040204" pitchFamily="34" charset="0"/>
                  </a:rPr>
                  <a:t>№5.</a:t>
                </a:r>
                <a:r>
                  <a:rPr lang="kk-KZ" sz="1500" dirty="0">
                    <a:latin typeface="Tahoma" panose="020B0604030504040204" pitchFamily="34" charset="0"/>
                    <a:ea typeface="Tahoma" panose="020B0604030504040204" pitchFamily="34" charset="0"/>
                    <a:cs typeface="Tahoma" panose="020B0604030504040204" pitchFamily="34" charset="0"/>
                  </a:rPr>
                  <a:t> Майлылығы орташа 1 литр сүттен 150мл кілегей алуға болады, ал 1 литр кілегейден 750грамм сары май алынады. Отбасына 1 айға (30күн) сары май дайындау үшін қанша литр сүт керектігін есептеңіз.  </a:t>
                </a:r>
              </a:p>
              <a:p>
                <a:pPr lvl="2" algn="just">
                  <a:lnSpc>
                    <a:spcPct val="107000"/>
                  </a:lnSpc>
                </a:pPr>
                <a:r>
                  <a:rPr lang="kk-KZ" sz="1500" dirty="0">
                    <a:latin typeface="Tahoma" panose="020B0604030504040204" pitchFamily="34" charset="0"/>
                    <a:ea typeface="Tahoma" panose="020B0604030504040204" pitchFamily="34" charset="0"/>
                    <a:cs typeface="Tahoma" panose="020B0604030504040204" pitchFamily="34" charset="0"/>
                  </a:rPr>
                  <a:t>			</a:t>
                </a:r>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А)  32,6л.  В)  33,5л.  С)  34,3л.  </a:t>
                </a:r>
                <a:r>
                  <a:rPr lang="en-AE"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D</a:t>
                </a:r>
                <a:r>
                  <a:rPr lang="kk-KZ" sz="15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31,2л.  Е)  34,7л. </a:t>
                </a:r>
                <a:endParaRPr lang="ru-RU" sz="15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339103" y="2252804"/>
                <a:ext cx="11524665" cy="4321055"/>
              </a:xfrm>
              <a:prstGeom prst="rect">
                <a:avLst/>
              </a:prstGeom>
              <a:blipFill>
                <a:blip r:embed="rId3"/>
                <a:stretch>
                  <a:fillRect l="-212" t="-565" r="-212" b="-141"/>
                </a:stretch>
              </a:blipFill>
            </p:spPr>
            <p:txBody>
              <a:bodyPr/>
              <a:lstStyle/>
              <a:p>
                <a:r>
                  <a:rPr lang="ru-RU">
                    <a:noFill/>
                  </a:rPr>
                  <a:t> </a:t>
                </a:r>
              </a:p>
            </p:txBody>
          </p:sp>
        </mc:Fallback>
      </mc:AlternateContent>
    </p:spTree>
    <p:extLst>
      <p:ext uri="{BB962C8B-B14F-4D97-AF65-F5344CB8AC3E}">
        <p14:creationId xmlns:p14="http://schemas.microsoft.com/office/powerpoint/2010/main" val="39665063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79191" y="157948"/>
            <a:ext cx="5133703" cy="632954"/>
          </a:xfrm>
        </p:spPr>
        <p:txBody>
          <a:bodyPr/>
          <a:lstStyle/>
          <a:p>
            <a:r>
              <a:rPr lang="kk-KZ"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«Таңғы асты тастама»  </a:t>
            </a:r>
            <a:endParaRPr lang="ru-RU"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4" name="Прямоугольник 3"/>
              <p:cNvSpPr/>
              <p:nvPr/>
            </p:nvSpPr>
            <p:spPr>
              <a:xfrm>
                <a:off x="422461" y="943217"/>
                <a:ext cx="11377748" cy="5635197"/>
              </a:xfrm>
              <a:prstGeom prst="rect">
                <a:avLst/>
              </a:prstGeom>
            </p:spPr>
            <p:txBody>
              <a:bodyPr wrap="square">
                <a:spAutoFit/>
              </a:bodyPr>
              <a:lstStyle/>
              <a:p>
                <a:pPr algn="just">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№1.</a:t>
                </a:r>
                <a:r>
                  <a:rPr lang="kk-KZ" sz="1600" dirty="0">
                    <a:latin typeface="Tahoma" panose="020B0604030504040204" pitchFamily="34" charset="0"/>
                    <a:ea typeface="Tahoma" panose="020B0604030504040204" pitchFamily="34" charset="0"/>
                    <a:cs typeface="Tahoma" panose="020B0604030504040204" pitchFamily="34" charset="0"/>
                  </a:rPr>
                  <a:t> Отбасында 2 оқушы және 2 ересек адам, онда таңғы асқа  </a:t>
                </a:r>
                <a14:m>
                  <m:oMath xmlns:m="http://schemas.openxmlformats.org/officeDocument/2006/math">
                    <m:r>
                      <a:rPr lang="kk-KZ" sz="1600" i="1">
                        <a:latin typeface="Cambria Math" panose="02040503050406030204" pitchFamily="18" charset="0"/>
                        <a:ea typeface="Calibri" panose="020F0502020204030204" pitchFamily="34" charset="0"/>
                        <a:cs typeface="Times New Roman" panose="02020603050405020304" pitchFamily="18" charset="0"/>
                      </a:rPr>
                      <m:t>2∙</m:t>
                    </m:r>
                    <m:d>
                      <m:dPr>
                        <m:ctrlPr>
                          <a:rPr lang="ru-RU" sz="1600" i="1">
                            <a:latin typeface="Cambria Math" panose="02040503050406030204" pitchFamily="18" charset="0"/>
                            <a:ea typeface="Calibri" panose="020F0502020204030204" pitchFamily="34" charset="0"/>
                            <a:cs typeface="Times New Roman" panose="02020603050405020304" pitchFamily="18" charset="0"/>
                          </a:rPr>
                        </m:ctrlPr>
                      </m:dPr>
                      <m:e>
                        <m:r>
                          <a:rPr lang="kk-KZ" sz="1600" i="1">
                            <a:latin typeface="Cambria Math" panose="02040503050406030204" pitchFamily="18" charset="0"/>
                            <a:ea typeface="Calibri" panose="020F0502020204030204" pitchFamily="34" charset="0"/>
                            <a:cs typeface="Times New Roman" panose="02020603050405020304" pitchFamily="18" charset="0"/>
                          </a:rPr>
                          <m:t>150+250</m:t>
                        </m:r>
                      </m:e>
                    </m:d>
                    <m:r>
                      <a:rPr lang="kk-KZ" sz="1600" i="1">
                        <a:latin typeface="Cambria Math" panose="02040503050406030204" pitchFamily="18" charset="0"/>
                        <a:ea typeface="Calibri" panose="020F0502020204030204" pitchFamily="34" charset="0"/>
                        <a:cs typeface="Times New Roman" panose="02020603050405020304" pitchFamily="18" charset="0"/>
                      </a:rPr>
                      <m:t>=2∙400=800</m:t>
                    </m:r>
                    <m:r>
                      <a:rPr lang="ru-RU" sz="1600" i="1">
                        <a:latin typeface="Cambria Math" panose="02040503050406030204" pitchFamily="18" charset="0"/>
                        <a:ea typeface="Calibri" panose="020F0502020204030204" pitchFamily="34" charset="0"/>
                        <a:cs typeface="Times New Roman" panose="02020603050405020304" pitchFamily="18" charset="0"/>
                      </a:rPr>
                      <m:t>г</m:t>
                    </m:r>
                  </m:oMath>
                </a14:m>
                <a:r>
                  <a:rPr lang="ru-RU" sz="16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ботқа дайындау керек</a:t>
                </a:r>
                <a:r>
                  <a:rPr lang="kk-KZ" sz="1600" b="1" dirty="0">
                    <a:latin typeface="Tahoma" panose="020B0604030504040204" pitchFamily="34" charset="0"/>
                    <a:ea typeface="Tahoma" panose="020B0604030504040204" pitchFamily="34" charset="0"/>
                    <a:cs typeface="Tahoma" panose="020B0604030504040204" pitchFamily="34" charset="0"/>
                  </a:rPr>
                  <a:t>.															 Жауабы В)</a:t>
                </a:r>
                <a:endParaRPr lang="ru-RU" sz="16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№2.</a:t>
                </a:r>
                <a:r>
                  <a:rPr lang="kk-KZ" sz="1600" dirty="0">
                    <a:latin typeface="Tahoma" panose="020B0604030504040204" pitchFamily="34" charset="0"/>
                    <a:ea typeface="Tahoma" panose="020B0604030504040204" pitchFamily="34" charset="0"/>
                    <a:cs typeface="Tahoma" panose="020B0604030504040204" pitchFamily="34" charset="0"/>
                  </a:rPr>
                  <a:t> Отбасына таңғы асқа 800грамм ботқа дайындалады, бір оқушыға 150грамм.  150г  800 грамның   </a:t>
                </a:r>
                <a14:m>
                  <m:oMath xmlns:m="http://schemas.openxmlformats.org/officeDocument/2006/math">
                    <m:f>
                      <m:f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fPr>
                      <m:num>
                        <m:r>
                          <a:rPr lang="kk-KZ" sz="1600" i="1">
                            <a:latin typeface="Cambria Math" panose="02040503050406030204" pitchFamily="18" charset="0"/>
                            <a:ea typeface="Times New Roman" panose="02020603050405020304" pitchFamily="18" charset="0"/>
                            <a:cs typeface="Times New Roman" panose="02020603050405020304" pitchFamily="18" charset="0"/>
                          </a:rPr>
                          <m:t>150</m:t>
                        </m:r>
                      </m:num>
                      <m:den>
                        <m:r>
                          <a:rPr lang="kk-KZ" sz="1600" i="1">
                            <a:latin typeface="Cambria Math" panose="02040503050406030204" pitchFamily="18" charset="0"/>
                            <a:ea typeface="Times New Roman" panose="02020603050405020304" pitchFamily="18" charset="0"/>
                            <a:cs typeface="Times New Roman" panose="02020603050405020304" pitchFamily="18" charset="0"/>
                          </a:rPr>
                          <m:t>800</m:t>
                        </m:r>
                      </m:den>
                    </m:f>
                    <m:r>
                      <a:rPr lang="kk-KZ" sz="1600" i="1">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fPr>
                      <m:num>
                        <m:r>
                          <a:rPr lang="kk-KZ" sz="1600" i="1">
                            <a:latin typeface="Cambria Math" panose="02040503050406030204" pitchFamily="18" charset="0"/>
                            <a:ea typeface="Times New Roman" panose="02020603050405020304" pitchFamily="18" charset="0"/>
                            <a:cs typeface="Times New Roman" panose="02020603050405020304" pitchFamily="18" charset="0"/>
                          </a:rPr>
                          <m:t>3</m:t>
                        </m:r>
                      </m:num>
                      <m:den>
                        <m:r>
                          <a:rPr lang="kk-KZ" sz="1600" i="1">
                            <a:latin typeface="Cambria Math" panose="02040503050406030204" pitchFamily="18" charset="0"/>
                            <a:ea typeface="Times New Roman" panose="02020603050405020304" pitchFamily="18" charset="0"/>
                            <a:cs typeface="Times New Roman" panose="02020603050405020304" pitchFamily="18" charset="0"/>
                          </a:rPr>
                          <m:t>16</m:t>
                        </m:r>
                      </m:den>
                    </m:f>
                  </m:oMath>
                </a14:m>
                <a:r>
                  <a:rPr lang="kk-KZ" sz="1600" dirty="0">
                    <a:latin typeface="Tahoma" panose="020B0604030504040204" pitchFamily="34" charset="0"/>
                    <a:ea typeface="Tahoma" panose="020B0604030504040204" pitchFamily="34" charset="0"/>
                    <a:cs typeface="Tahoma" panose="020B0604030504040204" pitchFamily="34" charset="0"/>
                  </a:rPr>
                  <a:t> бөлігін құрайды</a:t>
                </a:r>
                <a:r>
                  <a:rPr lang="kk-KZ" sz="1600" b="1" dirty="0">
                    <a:latin typeface="Tahoma" panose="020B0604030504040204" pitchFamily="34" charset="0"/>
                    <a:ea typeface="Tahoma" panose="020B0604030504040204" pitchFamily="34" charset="0"/>
                    <a:cs typeface="Tahoma" panose="020B0604030504040204" pitchFamily="34" charset="0"/>
                  </a:rPr>
                  <a:t>.  													 Жауабы: D)</a:t>
                </a:r>
                <a:endParaRPr lang="ru-RU" sz="16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№3.</a:t>
                </a:r>
                <a:r>
                  <a:rPr lang="kk-KZ" sz="1600" dirty="0">
                    <a:latin typeface="Tahoma" panose="020B0604030504040204" pitchFamily="34" charset="0"/>
                    <a:ea typeface="Tahoma" panose="020B0604030504040204" pitchFamily="34" charset="0"/>
                    <a:cs typeface="Tahoma" panose="020B0604030504040204" pitchFamily="34" charset="0"/>
                  </a:rPr>
                  <a:t> Отбасында 2 оқушы және 2 ересек адам, онда таңғы асқа бір күнде 4стакан шырын керек. Олар аптаның 4 күнінде қызанақ, ал 3 күнінде алма шырынын ішеді. </a:t>
                </a:r>
                <a:endParaRPr lang="ru-RU" sz="16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r>
                  <a:rPr lang="kk-KZ" sz="1600" dirty="0">
                    <a:latin typeface="Tahoma" panose="020B0604030504040204" pitchFamily="34" charset="0"/>
                    <a:ea typeface="Tahoma" panose="020B0604030504040204" pitchFamily="34" charset="0"/>
                    <a:cs typeface="Tahoma" panose="020B0604030504040204" pitchFamily="34" charset="0"/>
                  </a:rPr>
                  <a:t>Демек, </a:t>
                </a:r>
                <a14:m>
                  <m:oMath xmlns:m="http://schemas.openxmlformats.org/officeDocument/2006/math">
                    <m:r>
                      <a:rPr lang="kk-KZ" sz="1600" i="1">
                        <a:latin typeface="Cambria Math" panose="02040503050406030204" pitchFamily="18" charset="0"/>
                        <a:ea typeface="Times New Roman" panose="02020603050405020304" pitchFamily="18" charset="0"/>
                        <a:cs typeface="Times New Roman" panose="02020603050405020304" pitchFamily="18" charset="0"/>
                      </a:rPr>
                      <m:t>4∙4=16</m:t>
                    </m:r>
                  </m:oMath>
                </a14:m>
                <a:r>
                  <a:rPr lang="kk-KZ" sz="1600" dirty="0">
                    <a:latin typeface="Tahoma" panose="020B0604030504040204" pitchFamily="34" charset="0"/>
                    <a:ea typeface="Tahoma" panose="020B0604030504040204" pitchFamily="34" charset="0"/>
                    <a:cs typeface="Tahoma" panose="020B0604030504040204" pitchFamily="34" charset="0"/>
                  </a:rPr>
                  <a:t> стакан қызанақ,   </a:t>
                </a:r>
                <a14:m>
                  <m:oMath xmlns:m="http://schemas.openxmlformats.org/officeDocument/2006/math">
                    <m:r>
                      <a:rPr lang="kk-KZ" sz="1600" i="1">
                        <a:latin typeface="Cambria Math" panose="02040503050406030204" pitchFamily="18" charset="0"/>
                        <a:ea typeface="Times New Roman" panose="02020603050405020304" pitchFamily="18" charset="0"/>
                        <a:cs typeface="Times New Roman" panose="02020603050405020304" pitchFamily="18" charset="0"/>
                      </a:rPr>
                      <m:t>4∙3=12</m:t>
                    </m:r>
                  </m:oMath>
                </a14:m>
                <a:r>
                  <a:rPr lang="kk-KZ" sz="1600" dirty="0">
                    <a:latin typeface="Tahoma" panose="020B0604030504040204" pitchFamily="34" charset="0"/>
                    <a:ea typeface="Tahoma" panose="020B0604030504040204" pitchFamily="34" charset="0"/>
                    <a:cs typeface="Tahoma" panose="020B0604030504040204" pitchFamily="34" charset="0"/>
                  </a:rPr>
                  <a:t> стакан алма шырынын 1аптаға дайындау керек.  1стакан 250мл болса, 4стакан – 1литр шырын. 1аптаға 4литр қызанақ, 3литр алма шырыны керек. 4литр қызанақ шырынына </a:t>
                </a:r>
                <a14:m>
                  <m:oMath xmlns:m="http://schemas.openxmlformats.org/officeDocument/2006/math">
                    <m:r>
                      <a:rPr lang="kk-KZ" sz="1600" i="1">
                        <a:latin typeface="Cambria Math" panose="02040503050406030204" pitchFamily="18" charset="0"/>
                        <a:ea typeface="Times New Roman" panose="02020603050405020304" pitchFamily="18" charset="0"/>
                        <a:cs typeface="Times New Roman" panose="02020603050405020304" pitchFamily="18" charset="0"/>
                      </a:rPr>
                      <m:t>4∙1,5=6кг</m:t>
                    </m:r>
                  </m:oMath>
                </a14:m>
                <a:r>
                  <a:rPr lang="kk-KZ" sz="1600" dirty="0">
                    <a:latin typeface="Tahoma" panose="020B0604030504040204" pitchFamily="34" charset="0"/>
                    <a:ea typeface="Tahoma" panose="020B0604030504040204" pitchFamily="34" charset="0"/>
                    <a:cs typeface="Tahoma" panose="020B0604030504040204" pitchFamily="34" charset="0"/>
                  </a:rPr>
                  <a:t> қызанақ, ал 3 литр алма шырынына 10:2=5кг алма сатып алу керек.         																		</a:t>
                </a:r>
                <a:r>
                  <a:rPr lang="kk-KZ" sz="1600" b="1" dirty="0">
                    <a:latin typeface="Tahoma" panose="020B0604030504040204" pitchFamily="34" charset="0"/>
                    <a:ea typeface="Tahoma" panose="020B0604030504040204" pitchFamily="34" charset="0"/>
                    <a:cs typeface="Tahoma" panose="020B0604030504040204" pitchFamily="34" charset="0"/>
                  </a:rPr>
                  <a:t>Жауабы: С)</a:t>
                </a:r>
                <a:endParaRPr lang="ru-RU" sz="1600" dirty="0">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r>
                  <a:rPr lang="kk-KZ" sz="1600" b="1" dirty="0">
                    <a:latin typeface="Tahoma" panose="020B0604030504040204" pitchFamily="34" charset="0"/>
                    <a:ea typeface="Tahoma" panose="020B0604030504040204" pitchFamily="34" charset="0"/>
                    <a:cs typeface="Tahoma" panose="020B0604030504040204" pitchFamily="34" charset="0"/>
                  </a:rPr>
                  <a:t>№4.</a:t>
                </a:r>
                <a:r>
                  <a:rPr lang="kk-KZ" sz="1600" dirty="0">
                    <a:latin typeface="Tahoma" panose="020B0604030504040204" pitchFamily="34" charset="0"/>
                    <a:ea typeface="Tahoma" panose="020B0604030504040204" pitchFamily="34" charset="0"/>
                    <a:cs typeface="Tahoma" panose="020B0604030504040204" pitchFamily="34" charset="0"/>
                  </a:rPr>
                  <a:t> Отбасында 2оқушы және 2 ересек адам, онда таңғы асқа </a:t>
                </a:r>
                <a14:m>
                  <m:oMath xmlns:m="http://schemas.openxmlformats.org/officeDocument/2006/math">
                    <m:r>
                      <a:rPr lang="kk-KZ" sz="1600" i="1">
                        <a:latin typeface="Cambria Math" panose="02040503050406030204" pitchFamily="18" charset="0"/>
                        <a:ea typeface="Calibri" panose="020F0502020204030204" pitchFamily="34" charset="0"/>
                        <a:cs typeface="Times New Roman" panose="02020603050405020304" pitchFamily="18" charset="0"/>
                      </a:rPr>
                      <m:t>2∙</m:t>
                    </m:r>
                    <m:d>
                      <m:dPr>
                        <m:ctrlPr>
                          <a:rPr lang="ru-RU" sz="1600" i="1">
                            <a:latin typeface="Cambria Math" panose="02040503050406030204" pitchFamily="18" charset="0"/>
                            <a:ea typeface="Calibri" panose="020F0502020204030204" pitchFamily="34" charset="0"/>
                            <a:cs typeface="Times New Roman" panose="02020603050405020304" pitchFamily="18" charset="0"/>
                          </a:rPr>
                        </m:ctrlPr>
                      </m:dPr>
                      <m:e>
                        <m:r>
                          <a:rPr lang="kk-KZ" sz="1600" i="1">
                            <a:latin typeface="Cambria Math" panose="02040503050406030204" pitchFamily="18" charset="0"/>
                            <a:ea typeface="Calibri" panose="020F0502020204030204" pitchFamily="34" charset="0"/>
                            <a:cs typeface="Times New Roman" panose="02020603050405020304" pitchFamily="18" charset="0"/>
                          </a:rPr>
                          <m:t>25+40</m:t>
                        </m:r>
                      </m:e>
                    </m:d>
                    <m:r>
                      <a:rPr lang="kk-KZ" sz="1600" i="1">
                        <a:latin typeface="Cambria Math" panose="02040503050406030204" pitchFamily="18" charset="0"/>
                        <a:ea typeface="Calibri" panose="020F0502020204030204" pitchFamily="34" charset="0"/>
                        <a:cs typeface="Times New Roman" panose="02020603050405020304" pitchFamily="18" charset="0"/>
                      </a:rPr>
                      <m:t>=2∙65=130г</m:t>
                    </m:r>
                  </m:oMath>
                </a14:m>
                <a:r>
                  <a:rPr lang="kk-KZ" sz="1600" dirty="0">
                    <a:latin typeface="Tahoma" panose="020B0604030504040204" pitchFamily="34" charset="0"/>
                    <a:ea typeface="Tahoma" panose="020B0604030504040204" pitchFamily="34" charset="0"/>
                    <a:cs typeface="Tahoma" panose="020B0604030504040204" pitchFamily="34" charset="0"/>
                  </a:rPr>
                  <a:t> сары май керек. Отбасына 1 айға (30күн) 30</a:t>
                </a:r>
                <a14:m>
                  <m:oMath xmlns:m="http://schemas.openxmlformats.org/officeDocument/2006/math">
                    <m:r>
                      <a:rPr lang="kk-KZ" sz="1600" i="1">
                        <a:latin typeface="Cambria Math" panose="02040503050406030204" pitchFamily="18" charset="0"/>
                        <a:ea typeface="Times New Roman" panose="02020603050405020304" pitchFamily="18" charset="0"/>
                        <a:cs typeface="Times New Roman" panose="02020603050405020304" pitchFamily="18" charset="0"/>
                      </a:rPr>
                      <m:t>30∙130</m:t>
                    </m:r>
                    <m:r>
                      <a:rPr lang="ru-RU" sz="1600" i="1">
                        <a:latin typeface="Cambria Math" panose="02040503050406030204" pitchFamily="18" charset="0"/>
                        <a:ea typeface="Times New Roman" panose="02020603050405020304" pitchFamily="18" charset="0"/>
                        <a:cs typeface="Times New Roman" panose="02020603050405020304" pitchFamily="18" charset="0"/>
                      </a:rPr>
                      <m:t>=3900</m:t>
                    </m:r>
                    <m:r>
                      <a:rPr lang="kk-KZ" sz="1600" i="1">
                        <a:latin typeface="Cambria Math" panose="02040503050406030204" pitchFamily="18" charset="0"/>
                        <a:ea typeface="Times New Roman" panose="02020603050405020304" pitchFamily="18" charset="0"/>
                        <a:cs typeface="Times New Roman" panose="02020603050405020304" pitchFamily="18" charset="0"/>
                      </a:rPr>
                      <m:t>г</m:t>
                    </m:r>
                    <m:r>
                      <a:rPr lang="ru-RU" sz="1600" i="1">
                        <a:latin typeface="Cambria Math" panose="02040503050406030204" pitchFamily="18" charset="0"/>
                        <a:ea typeface="Times New Roman" panose="02020603050405020304" pitchFamily="18" charset="0"/>
                        <a:cs typeface="Times New Roman" panose="02020603050405020304" pitchFamily="18" charset="0"/>
                      </a:rPr>
                      <m:t>=3</m:t>
                    </m:r>
                    <m:r>
                      <a:rPr lang="kk-KZ" sz="1600" i="1">
                        <a:latin typeface="Cambria Math" panose="02040503050406030204" pitchFamily="18" charset="0"/>
                        <a:ea typeface="Times New Roman" panose="02020603050405020304" pitchFamily="18" charset="0"/>
                        <a:cs typeface="Times New Roman" panose="02020603050405020304" pitchFamily="18" charset="0"/>
                      </a:rPr>
                      <m:t>,9кг</m:t>
                    </m:r>
                  </m:oMath>
                </a14:m>
                <a:r>
                  <a:rPr lang="kk-KZ" sz="1600" dirty="0">
                    <a:latin typeface="Tahoma" panose="020B0604030504040204" pitchFamily="34" charset="0"/>
                    <a:ea typeface="Tahoma" panose="020B0604030504040204" pitchFamily="34" charset="0"/>
                    <a:cs typeface="Tahoma" panose="020B0604030504040204" pitchFamily="34" charset="0"/>
                  </a:rPr>
                  <a:t> сары май керек.   </a:t>
                </a:r>
                <a:r>
                  <a:rPr lang="kk-KZ" sz="1600" b="1" dirty="0">
                    <a:latin typeface="Tahoma" panose="020B0604030504040204" pitchFamily="34" charset="0"/>
                    <a:ea typeface="Tahoma" panose="020B0604030504040204" pitchFamily="34" charset="0"/>
                    <a:cs typeface="Tahoma" panose="020B0604030504040204" pitchFamily="34" charset="0"/>
                  </a:rPr>
                  <a:t>Жауабы: С) </a:t>
                </a:r>
                <a:endParaRPr lang="ru-RU" sz="16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r>
                  <a:rPr lang="kk-KZ" sz="1600" b="1" dirty="0">
                    <a:latin typeface="Tahoma" panose="020B0604030504040204" pitchFamily="34" charset="0"/>
                    <a:ea typeface="Tahoma" panose="020B0604030504040204" pitchFamily="34" charset="0"/>
                    <a:cs typeface="Tahoma" panose="020B0604030504040204" pitchFamily="34" charset="0"/>
                  </a:rPr>
                  <a:t>№5</a:t>
                </a:r>
                <a:r>
                  <a:rPr lang="kk-KZ" sz="1600" dirty="0">
                    <a:latin typeface="Tahoma" panose="020B0604030504040204" pitchFamily="34" charset="0"/>
                    <a:ea typeface="Tahoma" panose="020B0604030504040204" pitchFamily="34" charset="0"/>
                    <a:cs typeface="Tahoma" panose="020B0604030504040204" pitchFamily="34" charset="0"/>
                  </a:rPr>
                  <a:t>. Отбасында 2 оқушы және 2 ересек адам, онда таңғы асқа  </a:t>
                </a:r>
                <a14:m>
                  <m:oMath xmlns:m="http://schemas.openxmlformats.org/officeDocument/2006/math">
                    <m:r>
                      <a:rPr lang="kk-KZ" sz="1600" i="1">
                        <a:latin typeface="Cambria Math" panose="02040503050406030204" pitchFamily="18" charset="0"/>
                        <a:ea typeface="Calibri" panose="020F0502020204030204" pitchFamily="34" charset="0"/>
                        <a:cs typeface="Times New Roman" panose="02020603050405020304" pitchFamily="18" charset="0"/>
                      </a:rPr>
                      <m:t>2∙</m:t>
                    </m:r>
                    <m:d>
                      <m:dPr>
                        <m:ctrlPr>
                          <a:rPr lang="ru-RU" sz="1600" i="1">
                            <a:latin typeface="Cambria Math" panose="02040503050406030204" pitchFamily="18" charset="0"/>
                            <a:ea typeface="Calibri" panose="020F0502020204030204" pitchFamily="34" charset="0"/>
                            <a:cs typeface="Times New Roman" panose="02020603050405020304" pitchFamily="18" charset="0"/>
                          </a:rPr>
                        </m:ctrlPr>
                      </m:dPr>
                      <m:e>
                        <m:r>
                          <a:rPr lang="kk-KZ" sz="1600" i="1">
                            <a:latin typeface="Cambria Math" panose="02040503050406030204" pitchFamily="18" charset="0"/>
                            <a:ea typeface="Calibri" panose="020F0502020204030204" pitchFamily="34" charset="0"/>
                            <a:cs typeface="Times New Roman" panose="02020603050405020304" pitchFamily="18" charset="0"/>
                          </a:rPr>
                          <m:t>25+40</m:t>
                        </m:r>
                      </m:e>
                    </m:d>
                    <m:r>
                      <a:rPr lang="kk-KZ" sz="1600" i="1">
                        <a:latin typeface="Cambria Math" panose="02040503050406030204" pitchFamily="18" charset="0"/>
                        <a:ea typeface="Calibri" panose="020F0502020204030204" pitchFamily="34" charset="0"/>
                        <a:cs typeface="Times New Roman" panose="02020603050405020304" pitchFamily="18" charset="0"/>
                      </a:rPr>
                      <m:t>=2∙65=130г</m:t>
                    </m:r>
                  </m:oMath>
                </a14:m>
                <a:r>
                  <a:rPr lang="kk-KZ" sz="1600" dirty="0">
                    <a:latin typeface="Tahoma" panose="020B0604030504040204" pitchFamily="34" charset="0"/>
                    <a:ea typeface="Tahoma" panose="020B0604030504040204" pitchFamily="34" charset="0"/>
                    <a:cs typeface="Tahoma" panose="020B0604030504040204" pitchFamily="34" charset="0"/>
                  </a:rPr>
                  <a:t> сары май керек. Отбасына 1 айға (30күн)</a:t>
                </a:r>
                <a:endParaRPr lang="ru-RU" sz="16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r>
                  <a:rPr lang="kk-KZ" sz="1600" dirty="0">
                    <a:latin typeface="Tahoma" panose="020B0604030504040204" pitchFamily="34" charset="0"/>
                    <a:ea typeface="Tahoma" panose="020B0604030504040204" pitchFamily="34" charset="0"/>
                    <a:cs typeface="Tahoma" panose="020B0604030504040204" pitchFamily="34" charset="0"/>
                  </a:rPr>
                  <a:t> 30</a:t>
                </a:r>
                <a14:m>
                  <m:oMath xmlns:m="http://schemas.openxmlformats.org/officeDocument/2006/math">
                    <m:r>
                      <a:rPr lang="kk-KZ" sz="1600" i="1">
                        <a:latin typeface="Cambria Math" panose="02040503050406030204" pitchFamily="18" charset="0"/>
                        <a:ea typeface="Times New Roman" panose="02020603050405020304" pitchFamily="18" charset="0"/>
                        <a:cs typeface="Times New Roman" panose="02020603050405020304" pitchFamily="18" charset="0"/>
                      </a:rPr>
                      <m:t>30∙130</m:t>
                    </m:r>
                    <m:r>
                      <a:rPr lang="ru-RU" sz="1600" i="1">
                        <a:latin typeface="Cambria Math" panose="02040503050406030204" pitchFamily="18" charset="0"/>
                        <a:ea typeface="Times New Roman" panose="02020603050405020304" pitchFamily="18" charset="0"/>
                        <a:cs typeface="Times New Roman" panose="02020603050405020304" pitchFamily="18" charset="0"/>
                      </a:rPr>
                      <m:t>=3900</m:t>
                    </m:r>
                    <m:r>
                      <a:rPr lang="kk-KZ" sz="1600" i="1">
                        <a:latin typeface="Cambria Math" panose="02040503050406030204" pitchFamily="18" charset="0"/>
                        <a:ea typeface="Times New Roman" panose="02020603050405020304" pitchFamily="18" charset="0"/>
                        <a:cs typeface="Times New Roman" panose="02020603050405020304" pitchFamily="18" charset="0"/>
                      </a:rPr>
                      <m:t>г</m:t>
                    </m:r>
                  </m:oMath>
                </a14:m>
                <a:r>
                  <a:rPr lang="kk-KZ" sz="1600" dirty="0">
                    <a:latin typeface="Tahoma" panose="020B0604030504040204" pitchFamily="34" charset="0"/>
                    <a:ea typeface="Tahoma" panose="020B0604030504040204" pitchFamily="34" charset="0"/>
                    <a:cs typeface="Tahoma" panose="020B0604030504040204" pitchFamily="34" charset="0"/>
                  </a:rPr>
                  <a:t> сары май керек.  </a:t>
                </a:r>
                <a14:m>
                  <m:oMath xmlns:m="http://schemas.openxmlformats.org/officeDocument/2006/math">
                    <m:f>
                      <m:f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fPr>
                      <m:num>
                        <m:r>
                          <a:rPr lang="kk-KZ" sz="1600" i="1">
                            <a:latin typeface="Cambria Math" panose="02040503050406030204" pitchFamily="18" charset="0"/>
                            <a:ea typeface="Times New Roman" panose="02020603050405020304" pitchFamily="18" charset="0"/>
                            <a:cs typeface="Times New Roman" panose="02020603050405020304" pitchFamily="18" charset="0"/>
                          </a:rPr>
                          <m:t>3900</m:t>
                        </m:r>
                      </m:num>
                      <m:den>
                        <m:r>
                          <a:rPr lang="kk-KZ" sz="1600" i="1">
                            <a:latin typeface="Cambria Math" panose="02040503050406030204" pitchFamily="18" charset="0"/>
                            <a:ea typeface="Times New Roman" panose="02020603050405020304" pitchFamily="18" charset="0"/>
                            <a:cs typeface="Times New Roman" panose="02020603050405020304" pitchFamily="18" charset="0"/>
                          </a:rPr>
                          <m:t>750</m:t>
                        </m:r>
                      </m:den>
                    </m:f>
                    <m:r>
                      <a:rPr lang="ru-RU" sz="1600" i="1">
                        <a:latin typeface="Cambria Math" panose="02040503050406030204" pitchFamily="18" charset="0"/>
                        <a:ea typeface="Times New Roman" panose="02020603050405020304" pitchFamily="18" charset="0"/>
                        <a:cs typeface="Times New Roman" panose="02020603050405020304" pitchFamily="18" charset="0"/>
                      </a:rPr>
                      <m:t>=</m:t>
                    </m:r>
                    <m:f>
                      <m:f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fPr>
                      <m:num>
                        <m:r>
                          <a:rPr lang="ru-RU" sz="1600" i="1">
                            <a:latin typeface="Cambria Math" panose="02040503050406030204" pitchFamily="18" charset="0"/>
                            <a:ea typeface="Times New Roman" panose="02020603050405020304" pitchFamily="18" charset="0"/>
                            <a:cs typeface="Times New Roman" panose="02020603050405020304" pitchFamily="18" charset="0"/>
                          </a:rPr>
                          <m:t>26</m:t>
                        </m:r>
                      </m:num>
                      <m:den>
                        <m:r>
                          <a:rPr lang="ru-RU" sz="1600" i="1">
                            <a:latin typeface="Cambria Math" panose="02040503050406030204" pitchFamily="18" charset="0"/>
                            <a:ea typeface="Times New Roman" panose="02020603050405020304" pitchFamily="18" charset="0"/>
                            <a:cs typeface="Times New Roman" panose="02020603050405020304" pitchFamily="18" charset="0"/>
                          </a:rPr>
                          <m:t>5</m:t>
                        </m:r>
                      </m:den>
                    </m:f>
                  </m:oMath>
                </a14:m>
                <a:r>
                  <a:rPr lang="en-AE" sz="16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литр кілегейден алынады.  </a:t>
                </a:r>
                <a14:m>
                  <m:oMath xmlns:m="http://schemas.openxmlformats.org/officeDocument/2006/math">
                    <m:f>
                      <m:f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fPr>
                      <m:num>
                        <m:r>
                          <a:rPr lang="ru-RU" sz="1600" i="1">
                            <a:latin typeface="Cambria Math" panose="02040503050406030204" pitchFamily="18" charset="0"/>
                            <a:ea typeface="Times New Roman" panose="02020603050405020304" pitchFamily="18" charset="0"/>
                            <a:cs typeface="Times New Roman" panose="02020603050405020304" pitchFamily="18" charset="0"/>
                          </a:rPr>
                          <m:t>26</m:t>
                        </m:r>
                      </m:num>
                      <m:den>
                        <m:r>
                          <a:rPr lang="ru-RU" sz="1600" i="1">
                            <a:latin typeface="Cambria Math" panose="02040503050406030204" pitchFamily="18" charset="0"/>
                            <a:ea typeface="Times New Roman" panose="02020603050405020304" pitchFamily="18" charset="0"/>
                            <a:cs typeface="Times New Roman" panose="02020603050405020304" pitchFamily="18" charset="0"/>
                          </a:rPr>
                          <m:t>5</m:t>
                        </m:r>
                      </m:den>
                    </m:f>
                    <m:r>
                      <a:rPr lang="ru-RU" sz="1600" i="1">
                        <a:latin typeface="Cambria Math" panose="02040503050406030204" pitchFamily="18" charset="0"/>
                        <a:ea typeface="Times New Roman" panose="02020603050405020304" pitchFamily="18" charset="0"/>
                        <a:cs typeface="Times New Roman" panose="02020603050405020304" pitchFamily="18" charset="0"/>
                      </a:rPr>
                      <m:t>∙1000=5200</m:t>
                    </m:r>
                    <m:r>
                      <a:rPr lang="kk-KZ" sz="1600" i="1">
                        <a:latin typeface="Cambria Math" panose="02040503050406030204" pitchFamily="18" charset="0"/>
                        <a:ea typeface="Times New Roman" panose="02020603050405020304" pitchFamily="18" charset="0"/>
                        <a:cs typeface="Times New Roman" panose="02020603050405020304" pitchFamily="18" charset="0"/>
                      </a:rPr>
                      <m:t>мл кілегей, </m:t>
                    </m:r>
                    <m:f>
                      <m:f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fPr>
                      <m:num>
                        <m:r>
                          <a:rPr lang="kk-KZ" sz="1600" i="1">
                            <a:latin typeface="Cambria Math" panose="02040503050406030204" pitchFamily="18" charset="0"/>
                            <a:ea typeface="Times New Roman" panose="02020603050405020304" pitchFamily="18" charset="0"/>
                            <a:cs typeface="Times New Roman" panose="02020603050405020304" pitchFamily="18" charset="0"/>
                          </a:rPr>
                          <m:t>5200</m:t>
                        </m:r>
                      </m:num>
                      <m:den>
                        <m:r>
                          <a:rPr lang="kk-KZ" sz="1600" i="1">
                            <a:latin typeface="Cambria Math" panose="02040503050406030204" pitchFamily="18" charset="0"/>
                            <a:ea typeface="Times New Roman" panose="02020603050405020304" pitchFamily="18" charset="0"/>
                            <a:cs typeface="Times New Roman" panose="02020603050405020304" pitchFamily="18" charset="0"/>
                          </a:rPr>
                          <m:t>150</m:t>
                        </m:r>
                      </m:den>
                    </m:f>
                    <m:r>
                      <a:rPr lang="kk-KZ" sz="1600" i="1">
                        <a:latin typeface="Cambria Math" panose="02040503050406030204" pitchFamily="18" charset="0"/>
                        <a:ea typeface="Times New Roman" panose="02020603050405020304" pitchFamily="18" charset="0"/>
                        <a:cs typeface="Times New Roman" panose="02020603050405020304" pitchFamily="18" charset="0"/>
                      </a:rPr>
                      <m:t>≈34,7л</m:t>
                    </m:r>
                  </m:oMath>
                </a14:m>
                <a:r>
                  <a:rPr lang="kk-KZ" sz="1600" dirty="0">
                    <a:latin typeface="Tahoma" panose="020B0604030504040204" pitchFamily="34" charset="0"/>
                    <a:ea typeface="Tahoma" panose="020B0604030504040204" pitchFamily="34" charset="0"/>
                    <a:cs typeface="Tahoma" panose="020B0604030504040204" pitchFamily="34" charset="0"/>
                  </a:rPr>
                  <a:t> сүттен алынады. 								 </a:t>
                </a:r>
                <a:r>
                  <a:rPr lang="kk-KZ" sz="1600" b="1" dirty="0">
                    <a:latin typeface="Tahoma" panose="020B0604030504040204" pitchFamily="34" charset="0"/>
                    <a:ea typeface="Tahoma" panose="020B0604030504040204" pitchFamily="34" charset="0"/>
                    <a:cs typeface="Tahoma" panose="020B0604030504040204" pitchFamily="34" charset="0"/>
                  </a:rPr>
                  <a:t>Жауабы: Е)</a:t>
                </a:r>
                <a:endParaRPr lang="ru-RU" sz="1600" dirty="0">
                  <a:effectLst/>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422461" y="943217"/>
                <a:ext cx="11377748" cy="5635197"/>
              </a:xfrm>
              <a:prstGeom prst="rect">
                <a:avLst/>
              </a:prstGeom>
              <a:blipFill rotWithShape="1">
                <a:blip r:embed="rId2"/>
                <a:stretch>
                  <a:fillRect l="-268" t="-433" r="-268" b="-108"/>
                </a:stretch>
              </a:blipFill>
            </p:spPr>
            <p:txBody>
              <a:bodyPr/>
              <a:lstStyle/>
              <a:p>
                <a:r>
                  <a:rPr lang="ru-RU">
                    <a:noFill/>
                  </a:rPr>
                  <a:t> </a:t>
                </a:r>
              </a:p>
            </p:txBody>
          </p:sp>
        </mc:Fallback>
      </mc:AlternateContent>
      <p:sp>
        <p:nvSpPr>
          <p:cNvPr id="8" name="Прямоугольник 7"/>
          <p:cNvSpPr/>
          <p:nvPr/>
        </p:nvSpPr>
        <p:spPr>
          <a:xfrm>
            <a:off x="422461" y="295236"/>
            <a:ext cx="2215991" cy="571823"/>
          </a:xfrm>
          <a:prstGeom prst="rect">
            <a:avLst/>
          </a:prstGeom>
        </p:spPr>
        <p:txBody>
          <a:bodyPr wrap="none">
            <a:spAutoFit/>
          </a:bodyPr>
          <a:lstStyle/>
          <a:p>
            <a:pPr indent="449580" algn="just">
              <a:lnSpc>
                <a:spcPct val="107000"/>
              </a:lnSpc>
              <a:spcAft>
                <a:spcPts val="800"/>
              </a:spcAft>
            </a:pPr>
            <a:r>
              <a:rPr lang="kk-KZ" sz="32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Шешуі:</a:t>
            </a:r>
            <a:endParaRPr lang="ru-RU" sz="3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583286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9636" y="284452"/>
            <a:ext cx="5003074" cy="6233912"/>
          </a:xfrm>
        </p:spPr>
        <p:txBody>
          <a:bodyPr/>
          <a:lstStyle/>
          <a:p>
            <a:pPr algn="ctr"/>
            <a:r>
              <a:rPr lang="kk-KZ" sz="5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Денсаулық баспалдағы</a:t>
            </a:r>
            <a:br>
              <a:rPr lang="kk-KZ" sz="5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br>
            <a:r>
              <a:rPr lang="kk-KZ" sz="4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5-сынып</a:t>
            </a:r>
            <a:endParaRPr lang="ru-RU" sz="4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9" name="Рисунок 8"/>
          <p:cNvPicPr/>
          <p:nvPr/>
        </p:nvPicPr>
        <p:blipFill>
          <a:blip r:embed="rId2" cstate="print">
            <a:extLst>
              <a:ext uri="{28A0092B-C50C-407E-A947-70E740481C1C}">
                <a14:useLocalDpi xmlns:a14="http://schemas.microsoft.com/office/drawing/2010/main" val="0"/>
              </a:ext>
            </a:extLst>
          </a:blip>
          <a:stretch>
            <a:fillRect/>
          </a:stretch>
        </p:blipFill>
        <p:spPr>
          <a:xfrm>
            <a:off x="5342710" y="193012"/>
            <a:ext cx="6413862" cy="62339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837243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26527" y="166888"/>
            <a:ext cx="8143550" cy="763692"/>
          </a:xfrm>
        </p:spPr>
        <p:txBody>
          <a:bodyPr/>
          <a:lstStyle/>
          <a:p>
            <a:r>
              <a:rPr lang="kk-KZ" sz="32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5-сынып «Денсаулық баспалдағы»</a:t>
            </a:r>
            <a:r>
              <a:rPr lang="kk-KZ" sz="3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endParaRPr lang="ru-RU" sz="32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9" name="Рисунок 8"/>
          <p:cNvPicPr/>
          <p:nvPr/>
        </p:nvPicPr>
        <p:blipFill>
          <a:blip r:embed="rId2" cstate="print">
            <a:extLst>
              <a:ext uri="{28A0092B-C50C-407E-A947-70E740481C1C}">
                <a14:useLocalDpi xmlns:a14="http://schemas.microsoft.com/office/drawing/2010/main" val="0"/>
              </a:ext>
            </a:extLst>
          </a:blip>
          <a:stretch>
            <a:fillRect/>
          </a:stretch>
        </p:blipFill>
        <p:spPr>
          <a:xfrm>
            <a:off x="418011" y="284452"/>
            <a:ext cx="2651760" cy="2837569"/>
          </a:xfrm>
          <a:prstGeom prst="rect">
            <a:avLst/>
          </a:prstGeom>
        </p:spPr>
      </p:pic>
      <p:sp>
        <p:nvSpPr>
          <p:cNvPr id="4" name="Прямоугольник 3"/>
          <p:cNvSpPr/>
          <p:nvPr/>
        </p:nvSpPr>
        <p:spPr>
          <a:xfrm>
            <a:off x="3226527" y="955147"/>
            <a:ext cx="8425541" cy="2166875"/>
          </a:xfrm>
          <a:prstGeom prst="rect">
            <a:avLst/>
          </a:prstGeom>
        </p:spPr>
        <p:txBody>
          <a:bodyPr wrap="square">
            <a:spAutoFit/>
          </a:bodyPr>
          <a:lstStyle/>
          <a:p>
            <a:pPr algn="just">
              <a:lnSpc>
                <a:spcPct val="107000"/>
              </a:lnSpc>
              <a:spcAft>
                <a:spcPts val="800"/>
              </a:spcAft>
            </a:pPr>
            <a:r>
              <a:rPr lang="kk-KZ" b="1" dirty="0">
                <a:latin typeface="Tahoma" panose="020B0604030504040204" pitchFamily="34" charset="0"/>
                <a:ea typeface="Tahoma" panose="020B0604030504040204" pitchFamily="34" charset="0"/>
                <a:cs typeface="Tahoma" panose="020B0604030504040204" pitchFamily="34" charset="0"/>
              </a:rPr>
              <a:t>Алматы қаласындағы «Медеу» мұз айдынының жанындағы 842 баспалдақтан (басқыштан) тұратын әйгілі баспалдақ қала тұрғындарына да, қонақтарға да жақсы мәлім. Оған тоқтамай шығуға екінің бірінің шамасы келе бермейді, бірақ бөгеттің үстінен ғана ашылатын арқан жолжың, оның айналасындағы таулардың сұлу көрінісін тамашалау үшінтәуекел етіп көруге тұрарлықтай.  Қуаныш қария екі немересімен осы көріністі тамашалауға келді.</a:t>
            </a:r>
            <a:endParaRPr lang="ru-RU" sz="1400" b="1" dirty="0">
              <a:effectLst/>
              <a:latin typeface="Tahoma" panose="020B0604030504040204" pitchFamily="34" charset="0"/>
              <a:ea typeface="Tahoma" panose="020B0604030504040204" pitchFamily="34" charset="0"/>
              <a:cs typeface="Tahoma" panose="020B0604030504040204" pitchFamily="34" charset="0"/>
            </a:endParaRPr>
          </a:p>
        </p:txBody>
      </p:sp>
      <p:sp>
        <p:nvSpPr>
          <p:cNvPr id="5" name="Прямоугольник 4"/>
          <p:cNvSpPr/>
          <p:nvPr/>
        </p:nvSpPr>
        <p:spPr>
          <a:xfrm>
            <a:off x="143691" y="3251200"/>
            <a:ext cx="11670522" cy="3253968"/>
          </a:xfrm>
          <a:prstGeom prst="rect">
            <a:avLst/>
          </a:prstGeom>
        </p:spPr>
        <p:txBody>
          <a:bodyPr wrap="square">
            <a:spAutoFit/>
          </a:bodyPr>
          <a:lstStyle/>
          <a:p>
            <a:pPr marL="228600" algn="just">
              <a:lnSpc>
                <a:spcPct val="107000"/>
              </a:lnSpc>
            </a:pPr>
            <a:r>
              <a:rPr lang="kk-KZ" sz="1600" b="1" dirty="0">
                <a:latin typeface="Tahoma" panose="020B0604030504040204" pitchFamily="34" charset="0"/>
                <a:ea typeface="Tahoma" panose="020B0604030504040204" pitchFamily="34" charset="0"/>
                <a:cs typeface="Tahoma" panose="020B0604030504040204" pitchFamily="34" charset="0"/>
              </a:rPr>
              <a:t>1. Әр баспалдақтың (басқыштың) биіктігі 15 см болса, баспалдақтың жалпы биіктігі қандай?</a:t>
            </a:r>
            <a:endParaRPr lang="ru-RU" sz="1600" b="1" dirty="0">
              <a:latin typeface="Tahoma" panose="020B0604030504040204" pitchFamily="34" charset="0"/>
              <a:ea typeface="Tahoma" panose="020B0604030504040204" pitchFamily="34" charset="0"/>
              <a:cs typeface="Tahoma" panose="020B0604030504040204" pitchFamily="34" charset="0"/>
            </a:endParaRPr>
          </a:p>
          <a:p>
            <a:pPr marL="228600" algn="just">
              <a:lnSpc>
                <a:spcPct val="107000"/>
              </a:lnSpc>
            </a:pPr>
            <a:r>
              <a:rPr lang="kk-KZ" sz="1600" b="1" dirty="0">
                <a:latin typeface="Tahoma" panose="020B0604030504040204" pitchFamily="34" charset="0"/>
                <a:ea typeface="Tahoma" panose="020B0604030504040204" pitchFamily="34" charset="0"/>
                <a:cs typeface="Tahoma" panose="020B0604030504040204" pitchFamily="34" charset="0"/>
              </a:rPr>
              <a:t>2. Баспалдақпен жоғары көтеріле бастаған Қуаныш қария жартысына 92 баспалдақ (басқыш) қалғанда шаршап, кері қайтты. Баспалдақтың ең соңына дейін шығу үшін тағы қанша басқышты басып өтуі қажет еді?</a:t>
            </a:r>
            <a:endParaRPr lang="ru-RU" sz="1600" b="1" dirty="0">
              <a:latin typeface="Tahoma" panose="020B0604030504040204" pitchFamily="34" charset="0"/>
              <a:ea typeface="Tahoma" panose="020B0604030504040204" pitchFamily="34" charset="0"/>
              <a:cs typeface="Tahoma" panose="020B0604030504040204" pitchFamily="34" charset="0"/>
            </a:endParaRPr>
          </a:p>
          <a:p>
            <a:pPr marL="228600" algn="just">
              <a:lnSpc>
                <a:spcPct val="107000"/>
              </a:lnSpc>
            </a:pPr>
            <a:r>
              <a:rPr lang="kk-KZ" sz="1600" b="1" dirty="0">
                <a:latin typeface="Tahoma" panose="020B0604030504040204" pitchFamily="34" charset="0"/>
                <a:ea typeface="Tahoma" panose="020B0604030504040204" pitchFamily="34" charset="0"/>
                <a:cs typeface="Tahoma" panose="020B0604030504040204" pitchFamily="34" charset="0"/>
              </a:rPr>
              <a:t>3. Қуаныш қарияның немересі Бейсен әр басқышты басып жоғары көтерілер кезде алғашқы екі баспалдақты басты да, одан кейін әрбір үшінші баспалдақты баса отырып, жоғарыға шықты. </a:t>
            </a:r>
            <a:r>
              <a:rPr lang="ru-RU" sz="1600" b="1" dirty="0" err="1">
                <a:latin typeface="Tahoma" panose="020B0604030504040204" pitchFamily="34" charset="0"/>
                <a:ea typeface="Tahoma" panose="020B0604030504040204" pitchFamily="34" charset="0"/>
                <a:cs typeface="Tahoma" panose="020B0604030504040204" pitchFamily="34" charset="0"/>
              </a:rPr>
              <a:t>Бейсен</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неше</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баспалдақты</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баспай</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қалғанын</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табыңыз</a:t>
            </a:r>
            <a:r>
              <a:rPr lang="ru-RU" sz="1600" b="1" dirty="0">
                <a:latin typeface="Tahoma" panose="020B0604030504040204" pitchFamily="34" charset="0"/>
                <a:ea typeface="Tahoma" panose="020B0604030504040204" pitchFamily="34" charset="0"/>
                <a:cs typeface="Tahoma" panose="020B0604030504040204" pitchFamily="34" charset="0"/>
              </a:rPr>
              <a:t>.</a:t>
            </a:r>
          </a:p>
          <a:p>
            <a:pPr marL="228600" algn="just">
              <a:lnSpc>
                <a:spcPct val="107000"/>
              </a:lnSpc>
            </a:pPr>
            <a:r>
              <a:rPr lang="kk-KZ" sz="1600" b="1" dirty="0">
                <a:latin typeface="Tahoma" panose="020B0604030504040204" pitchFamily="34" charset="0"/>
                <a:ea typeface="Tahoma" panose="020B0604030504040204" pitchFamily="34" charset="0"/>
                <a:cs typeface="Tahoma" panose="020B0604030504040204" pitchFamily="34" charset="0"/>
              </a:rPr>
              <a:t>4. Спорт мектебінде оқитын Қуаныш қарияның  екінші немересі Бақыт әр баспалдақты басып жоғары көтерілгенде 1 секундта 4 баспалдақ басады. Осы жылдамдығын өзгертпесе, Бақыттың жоғары шығу уақыты шамамен неше?</a:t>
            </a:r>
            <a:endParaRPr lang="ru-RU" sz="1600" b="1" dirty="0">
              <a:latin typeface="Tahoma" panose="020B0604030504040204" pitchFamily="34" charset="0"/>
              <a:ea typeface="Tahoma" panose="020B0604030504040204" pitchFamily="34" charset="0"/>
              <a:cs typeface="Tahoma" panose="020B0604030504040204" pitchFamily="34" charset="0"/>
            </a:endParaRPr>
          </a:p>
          <a:p>
            <a:pPr algn="just">
              <a:lnSpc>
                <a:spcPct val="107000"/>
              </a:lnSpc>
              <a:tabLst>
                <a:tab pos="1329055" algn="l"/>
              </a:tabLst>
            </a:pPr>
            <a:r>
              <a:rPr lang="kk-KZ" sz="1600" b="1" dirty="0">
                <a:latin typeface="Tahoma" panose="020B0604030504040204" pitchFamily="34" charset="0"/>
                <a:ea typeface="Tahoma" panose="020B0604030504040204" pitchFamily="34" charset="0"/>
                <a:cs typeface="Tahoma" panose="020B0604030504040204" pitchFamily="34" charset="0"/>
              </a:rPr>
              <a:t>   5. Әр баспалдақтың биіктігі 15см, ал ені 20см. «Денсаулық баспалдағының» жоғары баспалдағының  </a:t>
            </a:r>
          </a:p>
          <a:p>
            <a:pPr algn="just">
              <a:lnSpc>
                <a:spcPct val="107000"/>
              </a:lnSpc>
              <a:tabLst>
                <a:tab pos="1329055" algn="l"/>
              </a:tabLst>
            </a:pPr>
            <a:r>
              <a:rPr lang="kk-KZ" sz="1600" b="1" dirty="0">
                <a:latin typeface="Tahoma" panose="020B0604030504040204" pitchFamily="34" charset="0"/>
                <a:ea typeface="Tahoma" panose="020B0604030504040204" pitchFamily="34" charset="0"/>
                <a:cs typeface="Tahoma" panose="020B0604030504040204" pitchFamily="34" charset="0"/>
              </a:rPr>
              <a:t>    төменгі   нүктесінен жоғары нүктесіне дейінгі ара қашықтық шамамен қанша екенін табыңыз. </a:t>
            </a:r>
            <a:endParaRPr lang="ru-RU" sz="1600" b="1"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73144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00890" y="1329775"/>
            <a:ext cx="11051178" cy="4849597"/>
          </a:xfrm>
          <a:prstGeom prst="rect">
            <a:avLst/>
          </a:prstGeom>
        </p:spPr>
        <p:txBody>
          <a:bodyPr wrap="square">
            <a:spAutoFit/>
          </a:bodyPr>
          <a:lstStyle/>
          <a:p>
            <a:pPr algn="just">
              <a:lnSpc>
                <a:spcPct val="107000"/>
              </a:lnSpc>
              <a:spcAft>
                <a:spcPts val="800"/>
              </a:spcAft>
            </a:pPr>
            <a:r>
              <a:rPr lang="kk-KZ" sz="2400" b="1" dirty="0">
                <a:latin typeface="Tahoma" panose="020B0604030504040204" pitchFamily="34" charset="0"/>
                <a:ea typeface="Tahoma" panose="020B0604030504040204" pitchFamily="34" charset="0"/>
                <a:cs typeface="Tahoma" panose="020B0604030504040204" pitchFamily="34" charset="0"/>
              </a:rPr>
              <a:t>№1</a:t>
            </a:r>
            <a:r>
              <a:rPr lang="kk-KZ" sz="2400" dirty="0">
                <a:latin typeface="Tahoma" panose="020B0604030504040204" pitchFamily="34" charset="0"/>
                <a:ea typeface="Tahoma" panose="020B0604030504040204" pitchFamily="34" charset="0"/>
                <a:cs typeface="Tahoma" panose="020B0604030504040204" pitchFamily="34" charset="0"/>
              </a:rPr>
              <a:t>. </a:t>
            </a:r>
            <a:r>
              <a:rPr lang="kk-KZ" sz="2400" b="1" dirty="0">
                <a:latin typeface="Tahoma" panose="020B0604030504040204" pitchFamily="34" charset="0"/>
                <a:ea typeface="Tahoma" panose="020B0604030504040204" pitchFamily="34" charset="0"/>
                <a:cs typeface="Tahoma" panose="020B0604030504040204" pitchFamily="34" charset="0"/>
              </a:rPr>
              <a:t>Ондық бөлшектерді көбейту</a:t>
            </a:r>
            <a:r>
              <a:rPr lang="kk-KZ" sz="2400" dirty="0">
                <a:latin typeface="Tahoma" panose="020B0604030504040204" pitchFamily="34" charset="0"/>
                <a:ea typeface="Tahoma" panose="020B0604030504040204" pitchFamily="34" charset="0"/>
                <a:cs typeface="Tahoma" panose="020B0604030504040204" pitchFamily="34" charset="0"/>
              </a:rPr>
              <a:t> қасиетін қолданады, баспалдақтың жалпы биіктігін табады.</a:t>
            </a:r>
            <a:endParaRPr lang="ru-RU" sz="24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2400" b="1" dirty="0">
                <a:latin typeface="Tahoma" panose="020B0604030504040204" pitchFamily="34" charset="0"/>
                <a:ea typeface="Tahoma" panose="020B0604030504040204" pitchFamily="34" charset="0"/>
                <a:cs typeface="Tahoma" panose="020B0604030504040204" pitchFamily="34" charset="0"/>
              </a:rPr>
              <a:t>№2. Б</a:t>
            </a:r>
            <a:r>
              <a:rPr lang="kk-KZ" sz="2400" dirty="0">
                <a:latin typeface="Tahoma" panose="020B0604030504040204" pitchFamily="34" charset="0"/>
                <a:ea typeface="Tahoma" panose="020B0604030504040204" pitchFamily="34" charset="0"/>
                <a:cs typeface="Tahoma" panose="020B0604030504040204" pitchFamily="34" charset="0"/>
              </a:rPr>
              <a:t>аспалдақтың ең соңына  дейін шығу үшін  әлі неше баспалдақты басып өту қажет екенін табады, </a:t>
            </a:r>
            <a:r>
              <a:rPr lang="kk-KZ" sz="2400" b="1" dirty="0">
                <a:latin typeface="Tahoma" panose="020B0604030504040204" pitchFamily="34" charset="0"/>
                <a:ea typeface="Tahoma" panose="020B0604030504040204" pitchFamily="34" charset="0"/>
                <a:cs typeface="Tahoma" panose="020B0604030504040204" pitchFamily="34" charset="0"/>
              </a:rPr>
              <a:t>натурал сандарға амалдар қолданады  </a:t>
            </a:r>
            <a:endParaRPr lang="ru-RU" sz="24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2400" b="1" dirty="0">
                <a:latin typeface="Tahoma" panose="020B0604030504040204" pitchFamily="34" charset="0"/>
                <a:ea typeface="Tahoma" panose="020B0604030504040204" pitchFamily="34" charset="0"/>
                <a:cs typeface="Tahoma" panose="020B0604030504040204" pitchFamily="34" charset="0"/>
              </a:rPr>
              <a:t>№3.</a:t>
            </a:r>
            <a:r>
              <a:rPr lang="kk-KZ" sz="2400" dirty="0">
                <a:latin typeface="Tahoma" panose="020B0604030504040204" pitchFamily="34" charset="0"/>
                <a:ea typeface="Tahoma" panose="020B0604030504040204" pitchFamily="34" charset="0"/>
                <a:cs typeface="Tahoma" panose="020B0604030504040204" pitchFamily="34" charset="0"/>
              </a:rPr>
              <a:t> Неше баспалдақты баспай қалғанын табады, </a:t>
            </a:r>
            <a:r>
              <a:rPr lang="kk-KZ" sz="2400" b="1" dirty="0">
                <a:latin typeface="Tahoma" panose="020B0604030504040204" pitchFamily="34" charset="0"/>
                <a:ea typeface="Tahoma" panose="020B0604030504040204" pitchFamily="34" charset="0"/>
                <a:cs typeface="Tahoma" panose="020B0604030504040204" pitchFamily="34" charset="0"/>
              </a:rPr>
              <a:t>жай бөлшектерге амалдар қолдану </a:t>
            </a:r>
            <a:r>
              <a:rPr lang="kk-KZ" sz="2400" dirty="0">
                <a:latin typeface="Tahoma" panose="020B0604030504040204" pitchFamily="34" charset="0"/>
                <a:ea typeface="Tahoma" panose="020B0604030504040204" pitchFamily="34" charset="0"/>
                <a:cs typeface="Tahoma" panose="020B0604030504040204" pitchFamily="34" charset="0"/>
              </a:rPr>
              <a:t>арқылы табады.  											    	</a:t>
            </a:r>
            <a:r>
              <a:rPr lang="kk-KZ" sz="2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p>
          <a:p>
            <a:pPr algn="just">
              <a:lnSpc>
                <a:spcPct val="107000"/>
              </a:lnSpc>
              <a:spcAft>
                <a:spcPts val="800"/>
              </a:spcAft>
            </a:pPr>
            <a:r>
              <a:rPr lang="kk-KZ" sz="2400" b="1" dirty="0">
                <a:latin typeface="Tahoma" panose="020B0604030504040204" pitchFamily="34" charset="0"/>
                <a:ea typeface="Tahoma" panose="020B0604030504040204" pitchFamily="34" charset="0"/>
                <a:cs typeface="Tahoma" panose="020B0604030504040204" pitchFamily="34" charset="0"/>
              </a:rPr>
              <a:t>№4.</a:t>
            </a:r>
            <a:r>
              <a:rPr lang="kk-KZ" sz="2400" dirty="0">
                <a:latin typeface="Tahoma" panose="020B0604030504040204" pitchFamily="34" charset="0"/>
                <a:ea typeface="Tahoma" panose="020B0604030504040204" pitchFamily="34" charset="0"/>
                <a:cs typeface="Tahoma" panose="020B0604030504040204" pitchFamily="34" charset="0"/>
              </a:rPr>
              <a:t> Бақыт 1 минутта неше басқышты басатынын табады. Оның жоғары шығу уақытын табады, </a:t>
            </a:r>
            <a:r>
              <a:rPr lang="kk-KZ" sz="2400" b="1" dirty="0">
                <a:latin typeface="Tahoma" panose="020B0604030504040204" pitchFamily="34" charset="0"/>
                <a:ea typeface="Tahoma" panose="020B0604030504040204" pitchFamily="34" charset="0"/>
                <a:cs typeface="Tahoma" panose="020B0604030504040204" pitchFamily="34" charset="0"/>
              </a:rPr>
              <a:t>натурал сандарға амалдар қолданады </a:t>
            </a:r>
            <a:endParaRPr lang="ru-RU" sz="24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2400" b="1" dirty="0">
                <a:latin typeface="Tahoma" panose="020B0604030504040204" pitchFamily="34" charset="0"/>
                <a:ea typeface="Tahoma" panose="020B0604030504040204" pitchFamily="34" charset="0"/>
                <a:cs typeface="Tahoma" panose="020B0604030504040204" pitchFamily="34" charset="0"/>
              </a:rPr>
              <a:t>№5.</a:t>
            </a:r>
            <a:r>
              <a:rPr lang="kk-KZ" sz="2400" dirty="0">
                <a:latin typeface="Tahoma" panose="020B0604030504040204" pitchFamily="34" charset="0"/>
                <a:ea typeface="Tahoma" panose="020B0604030504040204" pitchFamily="34" charset="0"/>
                <a:cs typeface="Tahoma" panose="020B0604030504040204" pitchFamily="34" charset="0"/>
              </a:rPr>
              <a:t> «Денсаулық баспалдағының» жоғары баспалдағының </a:t>
            </a:r>
            <a:r>
              <a:rPr lang="kk-KZ" sz="2400" u="sng" dirty="0">
                <a:latin typeface="Tahoma" panose="020B0604030504040204" pitchFamily="34" charset="0"/>
                <a:ea typeface="Tahoma" panose="020B0604030504040204" pitchFamily="34" charset="0"/>
                <a:cs typeface="Tahoma" panose="020B0604030504040204" pitchFamily="34" charset="0"/>
              </a:rPr>
              <a:t>төменгі нүктесінен жоғары нүктесіне дейінгі</a:t>
            </a:r>
            <a:r>
              <a:rPr lang="kk-KZ" sz="2400" dirty="0">
                <a:latin typeface="Tahoma" panose="020B0604030504040204" pitchFamily="34" charset="0"/>
                <a:ea typeface="Tahoma" panose="020B0604030504040204" pitchFamily="34" charset="0"/>
                <a:cs typeface="Tahoma" panose="020B0604030504040204" pitchFamily="34" charset="0"/>
              </a:rPr>
              <a:t> ара қашықтық шамамен қанша екенін табады, </a:t>
            </a:r>
            <a:r>
              <a:rPr lang="kk-KZ" sz="2400" b="1" dirty="0">
                <a:latin typeface="Tahoma" panose="020B0604030504040204" pitchFamily="34" charset="0"/>
                <a:ea typeface="Tahoma" panose="020B0604030504040204" pitchFamily="34" charset="0"/>
                <a:cs typeface="Tahoma" panose="020B0604030504040204" pitchFamily="34" charset="0"/>
              </a:rPr>
              <a:t>ондық бөлшектерге амалдар қолданады.</a:t>
            </a:r>
            <a:endParaRPr lang="ru-RU" sz="24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7" name="Прямоугольник 6"/>
          <p:cNvSpPr/>
          <p:nvPr/>
        </p:nvSpPr>
        <p:spPr>
          <a:xfrm>
            <a:off x="4127214" y="332206"/>
            <a:ext cx="3998531" cy="691600"/>
          </a:xfrm>
          <a:prstGeom prst="rect">
            <a:avLst/>
          </a:prstGeom>
        </p:spPr>
        <p:txBody>
          <a:bodyPr wrap="none">
            <a:spAutoFit/>
          </a:bodyPr>
          <a:lstStyle/>
          <a:p>
            <a:pPr indent="449580" algn="just">
              <a:lnSpc>
                <a:spcPct val="107000"/>
              </a:lnSpc>
              <a:spcAft>
                <a:spcPts val="800"/>
              </a:spcAft>
            </a:pPr>
            <a:r>
              <a:rPr lang="kk-KZ" sz="4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Дескриптор:</a:t>
            </a:r>
            <a:endParaRPr lang="ru-RU" sz="4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13766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pic>
        <p:nvPicPr>
          <p:cNvPr id="25" name="Рисунок 24">
            <a:extLst>
              <a:ext uri="{FF2B5EF4-FFF2-40B4-BE49-F238E27FC236}">
                <a16:creationId xmlns:a16="http://schemas.microsoft.com/office/drawing/2014/main" id="{562F00DF-6992-7B36-DA4B-21A3930DB0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32379"/>
          </a:xfrm>
          <a:prstGeom prst="rect">
            <a:avLst/>
          </a:prstGeom>
        </p:spPr>
      </p:pic>
      <p:sp>
        <p:nvSpPr>
          <p:cNvPr id="737" name="Google Shape;737;p39"/>
          <p:cNvSpPr/>
          <p:nvPr/>
        </p:nvSpPr>
        <p:spPr>
          <a:xfrm>
            <a:off x="635423" y="1008274"/>
            <a:ext cx="10994400" cy="523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ru-RU" sz="2800" b="1" dirty="0">
                <a:solidFill>
                  <a:srgbClr val="FF0000"/>
                </a:solidFill>
                <a:latin typeface="Tahoma" panose="020B0604030504040204" pitchFamily="34" charset="0"/>
                <a:ea typeface="Tahoma" panose="020B0604030504040204" pitchFamily="34" charset="0"/>
                <a:cs typeface="Tahoma" panose="020B0604030504040204" pitchFamily="34" charset="0"/>
                <a:sym typeface="Calibri"/>
              </a:rPr>
              <a:t>САБАҚТАҒЫ ИНЖЕНЕРЛІК ЖОБАЛАУ ПРОЦЕСІ</a:t>
            </a:r>
            <a:endParaRPr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pSp>
        <p:nvGrpSpPr>
          <p:cNvPr id="738" name="Google Shape;738;p39"/>
          <p:cNvGrpSpPr/>
          <p:nvPr/>
        </p:nvGrpSpPr>
        <p:grpSpPr>
          <a:xfrm>
            <a:off x="1012237" y="1705381"/>
            <a:ext cx="4062729" cy="4172710"/>
            <a:chOff x="2521131" y="1752600"/>
            <a:chExt cx="4062729" cy="4172710"/>
          </a:xfrm>
        </p:grpSpPr>
        <p:sp>
          <p:nvSpPr>
            <p:cNvPr id="739" name="Google Shape;739;p39"/>
            <p:cNvSpPr/>
            <p:nvPr/>
          </p:nvSpPr>
          <p:spPr>
            <a:xfrm>
              <a:off x="2521131" y="1980056"/>
              <a:ext cx="4062729" cy="3945254"/>
            </a:xfrm>
            <a:custGeom>
              <a:avLst/>
              <a:gdLst/>
              <a:ahLst/>
              <a:cxnLst/>
              <a:rect l="l" t="t" r="r" b="b"/>
              <a:pathLst>
                <a:path w="4062729" h="3945254" extrusionOk="0">
                  <a:moveTo>
                    <a:pt x="2709744" y="0"/>
                  </a:moveTo>
                  <a:lnTo>
                    <a:pt x="2629734" y="225678"/>
                  </a:lnTo>
                  <a:lnTo>
                    <a:pt x="2676397" y="242957"/>
                  </a:lnTo>
                  <a:lnTo>
                    <a:pt x="2722487" y="261494"/>
                  </a:lnTo>
                  <a:lnTo>
                    <a:pt x="2767980" y="281274"/>
                  </a:lnTo>
                  <a:lnTo>
                    <a:pt x="2812851" y="302280"/>
                  </a:lnTo>
                  <a:lnTo>
                    <a:pt x="2857079" y="324496"/>
                  </a:lnTo>
                  <a:lnTo>
                    <a:pt x="2900640" y="347905"/>
                  </a:lnTo>
                  <a:lnTo>
                    <a:pt x="2943511" y="372493"/>
                  </a:lnTo>
                  <a:lnTo>
                    <a:pt x="2985668" y="398241"/>
                  </a:lnTo>
                  <a:lnTo>
                    <a:pt x="3027089" y="425135"/>
                  </a:lnTo>
                  <a:lnTo>
                    <a:pt x="3067750" y="453158"/>
                  </a:lnTo>
                  <a:lnTo>
                    <a:pt x="3107628" y="482294"/>
                  </a:lnTo>
                  <a:lnTo>
                    <a:pt x="3146699" y="512526"/>
                  </a:lnTo>
                  <a:lnTo>
                    <a:pt x="3184941" y="543838"/>
                  </a:lnTo>
                  <a:lnTo>
                    <a:pt x="3222330" y="576215"/>
                  </a:lnTo>
                  <a:lnTo>
                    <a:pt x="3258843" y="609639"/>
                  </a:lnTo>
                  <a:lnTo>
                    <a:pt x="3294456" y="644095"/>
                  </a:lnTo>
                  <a:lnTo>
                    <a:pt x="3329148" y="679566"/>
                  </a:lnTo>
                  <a:lnTo>
                    <a:pt x="3362894" y="716037"/>
                  </a:lnTo>
                  <a:lnTo>
                    <a:pt x="3395671" y="753490"/>
                  </a:lnTo>
                  <a:lnTo>
                    <a:pt x="3426591" y="790854"/>
                  </a:lnTo>
                  <a:lnTo>
                    <a:pt x="3456333" y="828802"/>
                  </a:lnTo>
                  <a:lnTo>
                    <a:pt x="3484898" y="867311"/>
                  </a:lnTo>
                  <a:lnTo>
                    <a:pt x="3512288" y="906360"/>
                  </a:lnTo>
                  <a:lnTo>
                    <a:pt x="3538505" y="945924"/>
                  </a:lnTo>
                  <a:lnTo>
                    <a:pt x="3563550" y="985982"/>
                  </a:lnTo>
                  <a:lnTo>
                    <a:pt x="3587426" y="1026510"/>
                  </a:lnTo>
                  <a:lnTo>
                    <a:pt x="3610135" y="1067485"/>
                  </a:lnTo>
                  <a:lnTo>
                    <a:pt x="3631677" y="1108884"/>
                  </a:lnTo>
                  <a:lnTo>
                    <a:pt x="3652056" y="1150685"/>
                  </a:lnTo>
                  <a:lnTo>
                    <a:pt x="3671272" y="1192864"/>
                  </a:lnTo>
                  <a:lnTo>
                    <a:pt x="3689329" y="1235400"/>
                  </a:lnTo>
                  <a:lnTo>
                    <a:pt x="3706227" y="1278267"/>
                  </a:lnTo>
                  <a:lnTo>
                    <a:pt x="3721968" y="1321445"/>
                  </a:lnTo>
                  <a:lnTo>
                    <a:pt x="3736555" y="1364910"/>
                  </a:lnTo>
                  <a:lnTo>
                    <a:pt x="3749989" y="1408639"/>
                  </a:lnTo>
                  <a:lnTo>
                    <a:pt x="3762271" y="1452609"/>
                  </a:lnTo>
                  <a:lnTo>
                    <a:pt x="3773405" y="1496797"/>
                  </a:lnTo>
                  <a:lnTo>
                    <a:pt x="3783392" y="1541180"/>
                  </a:lnTo>
                  <a:lnTo>
                    <a:pt x="3792233" y="1585736"/>
                  </a:lnTo>
                  <a:lnTo>
                    <a:pt x="3799930" y="1630442"/>
                  </a:lnTo>
                  <a:lnTo>
                    <a:pt x="3806486" y="1675274"/>
                  </a:lnTo>
                  <a:lnTo>
                    <a:pt x="3811902" y="1720210"/>
                  </a:lnTo>
                  <a:lnTo>
                    <a:pt x="3816180" y="1765227"/>
                  </a:lnTo>
                  <a:lnTo>
                    <a:pt x="3819321" y="1810302"/>
                  </a:lnTo>
                  <a:lnTo>
                    <a:pt x="3821329" y="1855411"/>
                  </a:lnTo>
                  <a:lnTo>
                    <a:pt x="3822204" y="1900533"/>
                  </a:lnTo>
                  <a:lnTo>
                    <a:pt x="3821948" y="1945645"/>
                  </a:lnTo>
                  <a:lnTo>
                    <a:pt x="3820563" y="1990722"/>
                  </a:lnTo>
                  <a:lnTo>
                    <a:pt x="3818052" y="2035743"/>
                  </a:lnTo>
                  <a:lnTo>
                    <a:pt x="3814415" y="2080684"/>
                  </a:lnTo>
                  <a:lnTo>
                    <a:pt x="3809655" y="2125523"/>
                  </a:lnTo>
                  <a:lnTo>
                    <a:pt x="3803774" y="2170237"/>
                  </a:lnTo>
                  <a:lnTo>
                    <a:pt x="3796773" y="2214803"/>
                  </a:lnTo>
                  <a:lnTo>
                    <a:pt x="3788655" y="2259197"/>
                  </a:lnTo>
                  <a:lnTo>
                    <a:pt x="3779421" y="2303398"/>
                  </a:lnTo>
                  <a:lnTo>
                    <a:pt x="3769072" y="2347381"/>
                  </a:lnTo>
                  <a:lnTo>
                    <a:pt x="3757612" y="2391125"/>
                  </a:lnTo>
                  <a:lnTo>
                    <a:pt x="3745041" y="2434607"/>
                  </a:lnTo>
                  <a:lnTo>
                    <a:pt x="3731362" y="2477802"/>
                  </a:lnTo>
                  <a:lnTo>
                    <a:pt x="3716576" y="2520689"/>
                  </a:lnTo>
                  <a:lnTo>
                    <a:pt x="3700686" y="2563245"/>
                  </a:lnTo>
                  <a:lnTo>
                    <a:pt x="3683693" y="2605446"/>
                  </a:lnTo>
                  <a:lnTo>
                    <a:pt x="3665598" y="2647270"/>
                  </a:lnTo>
                  <a:lnTo>
                    <a:pt x="3646405" y="2688695"/>
                  </a:lnTo>
                  <a:lnTo>
                    <a:pt x="3626114" y="2729696"/>
                  </a:lnTo>
                  <a:lnTo>
                    <a:pt x="3604727" y="2770251"/>
                  </a:lnTo>
                  <a:lnTo>
                    <a:pt x="3582247" y="2810337"/>
                  </a:lnTo>
                  <a:lnTo>
                    <a:pt x="3558676" y="2849932"/>
                  </a:lnTo>
                  <a:lnTo>
                    <a:pt x="3534014" y="2889012"/>
                  </a:lnTo>
                  <a:lnTo>
                    <a:pt x="3508264" y="2927554"/>
                  </a:lnTo>
                  <a:lnTo>
                    <a:pt x="3481428" y="2965536"/>
                  </a:lnTo>
                  <a:lnTo>
                    <a:pt x="3453507" y="3002935"/>
                  </a:lnTo>
                  <a:lnTo>
                    <a:pt x="3424504" y="3039728"/>
                  </a:lnTo>
                  <a:lnTo>
                    <a:pt x="3394421" y="3075891"/>
                  </a:lnTo>
                  <a:lnTo>
                    <a:pt x="3363258" y="3111403"/>
                  </a:lnTo>
                  <a:lnTo>
                    <a:pt x="3331019" y="3146239"/>
                  </a:lnTo>
                  <a:lnTo>
                    <a:pt x="3297704" y="3180378"/>
                  </a:lnTo>
                  <a:lnTo>
                    <a:pt x="3263316" y="3213796"/>
                  </a:lnTo>
                  <a:lnTo>
                    <a:pt x="3227857" y="3246470"/>
                  </a:lnTo>
                  <a:lnTo>
                    <a:pt x="3191328" y="3278378"/>
                  </a:lnTo>
                  <a:lnTo>
                    <a:pt x="3153964" y="3309299"/>
                  </a:lnTo>
                  <a:lnTo>
                    <a:pt x="3116017" y="3339041"/>
                  </a:lnTo>
                  <a:lnTo>
                    <a:pt x="3077507" y="3367607"/>
                  </a:lnTo>
                  <a:lnTo>
                    <a:pt x="3038458" y="3394997"/>
                  </a:lnTo>
                  <a:lnTo>
                    <a:pt x="2998894" y="3421214"/>
                  </a:lnTo>
                  <a:lnTo>
                    <a:pt x="2958836" y="3446260"/>
                  </a:lnTo>
                  <a:lnTo>
                    <a:pt x="2918309" y="3470136"/>
                  </a:lnTo>
                  <a:lnTo>
                    <a:pt x="2877334" y="3492845"/>
                  </a:lnTo>
                  <a:lnTo>
                    <a:pt x="2835934" y="3514387"/>
                  </a:lnTo>
                  <a:lnTo>
                    <a:pt x="2794134" y="3534766"/>
                  </a:lnTo>
                  <a:lnTo>
                    <a:pt x="2751954" y="3553983"/>
                  </a:lnTo>
                  <a:lnTo>
                    <a:pt x="2709419" y="3572039"/>
                  </a:lnTo>
                  <a:lnTo>
                    <a:pt x="2666552" y="3588937"/>
                  </a:lnTo>
                  <a:lnTo>
                    <a:pt x="2623374" y="3604679"/>
                  </a:lnTo>
                  <a:lnTo>
                    <a:pt x="2579910" y="3619265"/>
                  </a:lnTo>
                  <a:lnTo>
                    <a:pt x="2536182" y="3632699"/>
                  </a:lnTo>
                  <a:lnTo>
                    <a:pt x="2492212" y="3644982"/>
                  </a:lnTo>
                  <a:lnTo>
                    <a:pt x="2448024" y="3656115"/>
                  </a:lnTo>
                  <a:lnTo>
                    <a:pt x="2403641" y="3666102"/>
                  </a:lnTo>
                  <a:lnTo>
                    <a:pt x="2359086" y="3674943"/>
                  </a:lnTo>
                  <a:lnTo>
                    <a:pt x="2314381" y="3682640"/>
                  </a:lnTo>
                  <a:lnTo>
                    <a:pt x="2269550" y="3689195"/>
                  </a:lnTo>
                  <a:lnTo>
                    <a:pt x="2224615" y="3694611"/>
                  </a:lnTo>
                  <a:lnTo>
                    <a:pt x="2179599" y="3698889"/>
                  </a:lnTo>
                  <a:lnTo>
                    <a:pt x="2134525" y="3702030"/>
                  </a:lnTo>
                  <a:lnTo>
                    <a:pt x="2089416" y="3704037"/>
                  </a:lnTo>
                  <a:lnTo>
                    <a:pt x="2044296" y="3704912"/>
                  </a:lnTo>
                  <a:lnTo>
                    <a:pt x="1999186" y="3704656"/>
                  </a:lnTo>
                  <a:lnTo>
                    <a:pt x="1954110" y="3703271"/>
                  </a:lnTo>
                  <a:lnTo>
                    <a:pt x="1909090" y="3700759"/>
                  </a:lnTo>
                  <a:lnTo>
                    <a:pt x="1864150" y="3697122"/>
                  </a:lnTo>
                  <a:lnTo>
                    <a:pt x="1819313" y="3692362"/>
                  </a:lnTo>
                  <a:lnTo>
                    <a:pt x="1774601" y="3686480"/>
                  </a:lnTo>
                  <a:lnTo>
                    <a:pt x="1730037" y="3679479"/>
                  </a:lnTo>
                  <a:lnTo>
                    <a:pt x="1685645" y="3671360"/>
                  </a:lnTo>
                  <a:lnTo>
                    <a:pt x="1641446" y="3662126"/>
                  </a:lnTo>
                  <a:lnTo>
                    <a:pt x="1597465" y="3651777"/>
                  </a:lnTo>
                  <a:lnTo>
                    <a:pt x="1553723" y="3640317"/>
                  </a:lnTo>
                  <a:lnTo>
                    <a:pt x="1510245" y="3627746"/>
                  </a:lnTo>
                  <a:lnTo>
                    <a:pt x="1467052" y="3614066"/>
                  </a:lnTo>
                  <a:lnTo>
                    <a:pt x="1424167" y="3599280"/>
                  </a:lnTo>
                  <a:lnTo>
                    <a:pt x="1381615" y="3583390"/>
                  </a:lnTo>
                  <a:lnTo>
                    <a:pt x="1339416" y="3566396"/>
                  </a:lnTo>
                  <a:lnTo>
                    <a:pt x="1297595" y="3548302"/>
                  </a:lnTo>
                  <a:lnTo>
                    <a:pt x="1256175" y="3529108"/>
                  </a:lnTo>
                  <a:lnTo>
                    <a:pt x="1215177" y="3508817"/>
                  </a:lnTo>
                  <a:lnTo>
                    <a:pt x="1174625" y="3487431"/>
                  </a:lnTo>
                  <a:lnTo>
                    <a:pt x="1134543" y="3464951"/>
                  </a:lnTo>
                  <a:lnTo>
                    <a:pt x="1094952" y="3441379"/>
                  </a:lnTo>
                  <a:lnTo>
                    <a:pt x="1055876" y="3416717"/>
                  </a:lnTo>
                  <a:lnTo>
                    <a:pt x="1017338" y="3390967"/>
                  </a:lnTo>
                  <a:lnTo>
                    <a:pt x="979360" y="3364131"/>
                  </a:lnTo>
                  <a:lnTo>
                    <a:pt x="941966" y="3336211"/>
                  </a:lnTo>
                  <a:lnTo>
                    <a:pt x="905178" y="3307208"/>
                  </a:lnTo>
                  <a:lnTo>
                    <a:pt x="869020" y="3277125"/>
                  </a:lnTo>
                  <a:lnTo>
                    <a:pt x="833514" y="3245963"/>
                  </a:lnTo>
                  <a:lnTo>
                    <a:pt x="798683" y="3213724"/>
                  </a:lnTo>
                  <a:lnTo>
                    <a:pt x="764550" y="3180409"/>
                  </a:lnTo>
                  <a:lnTo>
                    <a:pt x="731137" y="3146022"/>
                  </a:lnTo>
                  <a:lnTo>
                    <a:pt x="698469" y="3110563"/>
                  </a:lnTo>
                  <a:lnTo>
                    <a:pt x="666568" y="3074035"/>
                  </a:lnTo>
                  <a:lnTo>
                    <a:pt x="635641" y="3036671"/>
                  </a:lnTo>
                  <a:lnTo>
                    <a:pt x="605893" y="2998723"/>
                  </a:lnTo>
                  <a:lnTo>
                    <a:pt x="577322" y="2960214"/>
                  </a:lnTo>
                  <a:lnTo>
                    <a:pt x="549927" y="2921165"/>
                  </a:lnTo>
                  <a:lnTo>
                    <a:pt x="523705" y="2881601"/>
                  </a:lnTo>
                  <a:lnTo>
                    <a:pt x="498654" y="2841543"/>
                  </a:lnTo>
                  <a:lnTo>
                    <a:pt x="474773" y="2801015"/>
                  </a:lnTo>
                  <a:lnTo>
                    <a:pt x="452060" y="2760040"/>
                  </a:lnTo>
                  <a:lnTo>
                    <a:pt x="430513" y="2718641"/>
                  </a:lnTo>
                  <a:lnTo>
                    <a:pt x="410130" y="2676840"/>
                  </a:lnTo>
                  <a:lnTo>
                    <a:pt x="390909" y="2634661"/>
                  </a:lnTo>
                  <a:lnTo>
                    <a:pt x="372848" y="2592125"/>
                  </a:lnTo>
                  <a:lnTo>
                    <a:pt x="355946" y="2549258"/>
                  </a:lnTo>
                  <a:lnTo>
                    <a:pt x="340201" y="2506080"/>
                  </a:lnTo>
                  <a:lnTo>
                    <a:pt x="325611" y="2462615"/>
                  </a:lnTo>
                  <a:lnTo>
                    <a:pt x="312174" y="2418886"/>
                  </a:lnTo>
                  <a:lnTo>
                    <a:pt x="299887" y="2374916"/>
                  </a:lnTo>
                  <a:lnTo>
                    <a:pt x="288750" y="2330728"/>
                  </a:lnTo>
                  <a:lnTo>
                    <a:pt x="278761" y="2286345"/>
                  </a:lnTo>
                  <a:lnTo>
                    <a:pt x="269917" y="2241789"/>
                  </a:lnTo>
                  <a:lnTo>
                    <a:pt x="262217" y="2197083"/>
                  </a:lnTo>
                  <a:lnTo>
                    <a:pt x="255658" y="2152251"/>
                  </a:lnTo>
                  <a:lnTo>
                    <a:pt x="250240" y="2107315"/>
                  </a:lnTo>
                  <a:lnTo>
                    <a:pt x="245960" y="2062298"/>
                  </a:lnTo>
                  <a:lnTo>
                    <a:pt x="242816" y="2017223"/>
                  </a:lnTo>
                  <a:lnTo>
                    <a:pt x="240806" y="1972114"/>
                  </a:lnTo>
                  <a:lnTo>
                    <a:pt x="239930" y="1926992"/>
                  </a:lnTo>
                  <a:lnTo>
                    <a:pt x="240183" y="1881880"/>
                  </a:lnTo>
                  <a:lnTo>
                    <a:pt x="241566" y="1836803"/>
                  </a:lnTo>
                  <a:lnTo>
                    <a:pt x="244076" y="1791782"/>
                  </a:lnTo>
                  <a:lnTo>
                    <a:pt x="247711" y="1746841"/>
                  </a:lnTo>
                  <a:lnTo>
                    <a:pt x="252469" y="1702002"/>
                  </a:lnTo>
                  <a:lnTo>
                    <a:pt x="258349" y="1657288"/>
                  </a:lnTo>
                  <a:lnTo>
                    <a:pt x="265349" y="1612722"/>
                  </a:lnTo>
                  <a:lnTo>
                    <a:pt x="273466" y="1568328"/>
                  </a:lnTo>
                  <a:lnTo>
                    <a:pt x="282699" y="1524127"/>
                  </a:lnTo>
                  <a:lnTo>
                    <a:pt x="293047" y="1480144"/>
                  </a:lnTo>
                  <a:lnTo>
                    <a:pt x="304506" y="1436400"/>
                  </a:lnTo>
                  <a:lnTo>
                    <a:pt x="317076" y="1392918"/>
                  </a:lnTo>
                  <a:lnTo>
                    <a:pt x="330754" y="1349723"/>
                  </a:lnTo>
                  <a:lnTo>
                    <a:pt x="345539" y="1306836"/>
                  </a:lnTo>
                  <a:lnTo>
                    <a:pt x="361429" y="1264280"/>
                  </a:lnTo>
                  <a:lnTo>
                    <a:pt x="378422" y="1222079"/>
                  </a:lnTo>
                  <a:lnTo>
                    <a:pt x="396516" y="1180255"/>
                  </a:lnTo>
                  <a:lnTo>
                    <a:pt x="415709" y="1138830"/>
                  </a:lnTo>
                  <a:lnTo>
                    <a:pt x="435999" y="1097829"/>
                  </a:lnTo>
                  <a:lnTo>
                    <a:pt x="457385" y="1057274"/>
                  </a:lnTo>
                  <a:lnTo>
                    <a:pt x="479865" y="1017188"/>
                  </a:lnTo>
                  <a:lnTo>
                    <a:pt x="503437" y="977593"/>
                  </a:lnTo>
                  <a:lnTo>
                    <a:pt x="528098" y="938513"/>
                  </a:lnTo>
                  <a:lnTo>
                    <a:pt x="553848" y="899971"/>
                  </a:lnTo>
                  <a:lnTo>
                    <a:pt x="580684" y="861989"/>
                  </a:lnTo>
                  <a:lnTo>
                    <a:pt x="608604" y="824590"/>
                  </a:lnTo>
                  <a:lnTo>
                    <a:pt x="637607" y="787797"/>
                  </a:lnTo>
                  <a:lnTo>
                    <a:pt x="667691" y="751634"/>
                  </a:lnTo>
                  <a:lnTo>
                    <a:pt x="698853" y="716122"/>
                  </a:lnTo>
                  <a:lnTo>
                    <a:pt x="731093" y="681286"/>
                  </a:lnTo>
                  <a:lnTo>
                    <a:pt x="764407" y="647147"/>
                  </a:lnTo>
                  <a:lnTo>
                    <a:pt x="798795" y="613729"/>
                  </a:lnTo>
                  <a:lnTo>
                    <a:pt x="834255" y="581055"/>
                  </a:lnTo>
                  <a:lnTo>
                    <a:pt x="870784" y="549147"/>
                  </a:lnTo>
                  <a:lnTo>
                    <a:pt x="943428" y="654938"/>
                  </a:lnTo>
                  <a:lnTo>
                    <a:pt x="948889" y="338835"/>
                  </a:lnTo>
                  <a:lnTo>
                    <a:pt x="661869" y="245109"/>
                  </a:lnTo>
                  <a:lnTo>
                    <a:pt x="734640" y="350900"/>
                  </a:lnTo>
                  <a:lnTo>
                    <a:pt x="696638" y="383208"/>
                  </a:lnTo>
                  <a:lnTo>
                    <a:pt x="659499" y="416389"/>
                  </a:lnTo>
                  <a:lnTo>
                    <a:pt x="623235" y="450424"/>
                  </a:lnTo>
                  <a:lnTo>
                    <a:pt x="587859" y="485296"/>
                  </a:lnTo>
                  <a:lnTo>
                    <a:pt x="553384" y="520985"/>
                  </a:lnTo>
                  <a:lnTo>
                    <a:pt x="519822" y="557473"/>
                  </a:lnTo>
                  <a:lnTo>
                    <a:pt x="487185" y="594743"/>
                  </a:lnTo>
                  <a:lnTo>
                    <a:pt x="455487" y="632776"/>
                  </a:lnTo>
                  <a:lnTo>
                    <a:pt x="424740" y="671553"/>
                  </a:lnTo>
                  <a:lnTo>
                    <a:pt x="394957" y="711057"/>
                  </a:lnTo>
                  <a:lnTo>
                    <a:pt x="366149" y="751268"/>
                  </a:lnTo>
                  <a:lnTo>
                    <a:pt x="338330" y="792169"/>
                  </a:lnTo>
                  <a:lnTo>
                    <a:pt x="311513" y="833741"/>
                  </a:lnTo>
                  <a:lnTo>
                    <a:pt x="285709" y="875966"/>
                  </a:lnTo>
                  <a:lnTo>
                    <a:pt x="260932" y="918826"/>
                  </a:lnTo>
                  <a:lnTo>
                    <a:pt x="237194" y="962302"/>
                  </a:lnTo>
                  <a:lnTo>
                    <a:pt x="214508" y="1006376"/>
                  </a:lnTo>
                  <a:lnTo>
                    <a:pt x="192886" y="1051030"/>
                  </a:lnTo>
                  <a:lnTo>
                    <a:pt x="172341" y="1096245"/>
                  </a:lnTo>
                  <a:lnTo>
                    <a:pt x="152885" y="1142003"/>
                  </a:lnTo>
                  <a:lnTo>
                    <a:pt x="134532" y="1188285"/>
                  </a:lnTo>
                  <a:lnTo>
                    <a:pt x="117293" y="1235075"/>
                  </a:lnTo>
                  <a:lnTo>
                    <a:pt x="101576" y="1281095"/>
                  </a:lnTo>
                  <a:lnTo>
                    <a:pt x="87021" y="1327229"/>
                  </a:lnTo>
                  <a:lnTo>
                    <a:pt x="73620" y="1373461"/>
                  </a:lnTo>
                  <a:lnTo>
                    <a:pt x="61365" y="1419776"/>
                  </a:lnTo>
                  <a:lnTo>
                    <a:pt x="50249" y="1466156"/>
                  </a:lnTo>
                  <a:lnTo>
                    <a:pt x="40263" y="1512585"/>
                  </a:lnTo>
                  <a:lnTo>
                    <a:pt x="31401" y="1559048"/>
                  </a:lnTo>
                  <a:lnTo>
                    <a:pt x="23654" y="1605527"/>
                  </a:lnTo>
                  <a:lnTo>
                    <a:pt x="17014" y="1652007"/>
                  </a:lnTo>
                  <a:lnTo>
                    <a:pt x="11474" y="1698471"/>
                  </a:lnTo>
                  <a:lnTo>
                    <a:pt x="7026" y="1744904"/>
                  </a:lnTo>
                  <a:lnTo>
                    <a:pt x="3662" y="1791288"/>
                  </a:lnTo>
                  <a:lnTo>
                    <a:pt x="1375" y="1837608"/>
                  </a:lnTo>
                  <a:lnTo>
                    <a:pt x="157" y="1883848"/>
                  </a:lnTo>
                  <a:lnTo>
                    <a:pt x="0" y="1929991"/>
                  </a:lnTo>
                  <a:lnTo>
                    <a:pt x="895" y="1976020"/>
                  </a:lnTo>
                  <a:lnTo>
                    <a:pt x="2837" y="2021921"/>
                  </a:lnTo>
                  <a:lnTo>
                    <a:pt x="5816" y="2067675"/>
                  </a:lnTo>
                  <a:lnTo>
                    <a:pt x="9825" y="2113268"/>
                  </a:lnTo>
                  <a:lnTo>
                    <a:pt x="14857" y="2158683"/>
                  </a:lnTo>
                  <a:lnTo>
                    <a:pt x="20903" y="2203903"/>
                  </a:lnTo>
                  <a:lnTo>
                    <a:pt x="27956" y="2248913"/>
                  </a:lnTo>
                  <a:lnTo>
                    <a:pt x="36008" y="2293697"/>
                  </a:lnTo>
                  <a:lnTo>
                    <a:pt x="45051" y="2338237"/>
                  </a:lnTo>
                  <a:lnTo>
                    <a:pt x="55078" y="2382518"/>
                  </a:lnTo>
                  <a:lnTo>
                    <a:pt x="66080" y="2426523"/>
                  </a:lnTo>
                  <a:lnTo>
                    <a:pt x="78051" y="2470236"/>
                  </a:lnTo>
                  <a:lnTo>
                    <a:pt x="90982" y="2513642"/>
                  </a:lnTo>
                  <a:lnTo>
                    <a:pt x="104866" y="2556723"/>
                  </a:lnTo>
                  <a:lnTo>
                    <a:pt x="119694" y="2599464"/>
                  </a:lnTo>
                  <a:lnTo>
                    <a:pt x="135459" y="2641848"/>
                  </a:lnTo>
                  <a:lnTo>
                    <a:pt x="152154" y="2683859"/>
                  </a:lnTo>
                  <a:lnTo>
                    <a:pt x="169770" y="2725481"/>
                  </a:lnTo>
                  <a:lnTo>
                    <a:pt x="188300" y="2766697"/>
                  </a:lnTo>
                  <a:lnTo>
                    <a:pt x="207737" y="2807491"/>
                  </a:lnTo>
                  <a:lnTo>
                    <a:pt x="228071" y="2847848"/>
                  </a:lnTo>
                  <a:lnTo>
                    <a:pt x="249296" y="2887750"/>
                  </a:lnTo>
                  <a:lnTo>
                    <a:pt x="271404" y="2927182"/>
                  </a:lnTo>
                  <a:lnTo>
                    <a:pt x="294387" y="2966127"/>
                  </a:lnTo>
                  <a:lnTo>
                    <a:pt x="318238" y="3004569"/>
                  </a:lnTo>
                  <a:lnTo>
                    <a:pt x="342948" y="3042492"/>
                  </a:lnTo>
                  <a:lnTo>
                    <a:pt x="368509" y="3079879"/>
                  </a:lnTo>
                  <a:lnTo>
                    <a:pt x="394915" y="3116715"/>
                  </a:lnTo>
                  <a:lnTo>
                    <a:pt x="422158" y="3152983"/>
                  </a:lnTo>
                  <a:lnTo>
                    <a:pt x="450229" y="3188666"/>
                  </a:lnTo>
                  <a:lnTo>
                    <a:pt x="479120" y="3223750"/>
                  </a:lnTo>
                  <a:lnTo>
                    <a:pt x="508825" y="3258216"/>
                  </a:lnTo>
                  <a:lnTo>
                    <a:pt x="539335" y="3292050"/>
                  </a:lnTo>
                  <a:lnTo>
                    <a:pt x="570643" y="3325234"/>
                  </a:lnTo>
                  <a:lnTo>
                    <a:pt x="602741" y="3357753"/>
                  </a:lnTo>
                  <a:lnTo>
                    <a:pt x="635621" y="3389590"/>
                  </a:lnTo>
                  <a:lnTo>
                    <a:pt x="669275" y="3420730"/>
                  </a:lnTo>
                  <a:lnTo>
                    <a:pt x="703696" y="3451155"/>
                  </a:lnTo>
                  <a:lnTo>
                    <a:pt x="738875" y="3480850"/>
                  </a:lnTo>
                  <a:lnTo>
                    <a:pt x="774806" y="3509798"/>
                  </a:lnTo>
                  <a:lnTo>
                    <a:pt x="811480" y="3537983"/>
                  </a:lnTo>
                  <a:lnTo>
                    <a:pt x="848890" y="3565389"/>
                  </a:lnTo>
                  <a:lnTo>
                    <a:pt x="887028" y="3592000"/>
                  </a:lnTo>
                  <a:lnTo>
                    <a:pt x="925886" y="3617799"/>
                  </a:lnTo>
                  <a:lnTo>
                    <a:pt x="965456" y="3642770"/>
                  </a:lnTo>
                  <a:lnTo>
                    <a:pt x="1005731" y="3666897"/>
                  </a:lnTo>
                  <a:lnTo>
                    <a:pt x="1046703" y="3690164"/>
                  </a:lnTo>
                  <a:lnTo>
                    <a:pt x="1088364" y="3712554"/>
                  </a:lnTo>
                  <a:lnTo>
                    <a:pt x="1130706" y="3734051"/>
                  </a:lnTo>
                  <a:lnTo>
                    <a:pt x="1173722" y="3754640"/>
                  </a:lnTo>
                  <a:lnTo>
                    <a:pt x="1217404" y="3774302"/>
                  </a:lnTo>
                  <a:lnTo>
                    <a:pt x="1261744" y="3793024"/>
                  </a:lnTo>
                  <a:lnTo>
                    <a:pt x="1306734" y="3810787"/>
                  </a:lnTo>
                  <a:lnTo>
                    <a:pt x="1352368" y="3827576"/>
                  </a:lnTo>
                  <a:lnTo>
                    <a:pt x="1398388" y="3843289"/>
                  </a:lnTo>
                  <a:lnTo>
                    <a:pt x="1444522" y="3857841"/>
                  </a:lnTo>
                  <a:lnTo>
                    <a:pt x="1490754" y="3871238"/>
                  </a:lnTo>
                  <a:lnTo>
                    <a:pt x="1537069" y="3883490"/>
                  </a:lnTo>
                  <a:lnTo>
                    <a:pt x="1583449" y="3894603"/>
                  </a:lnTo>
                  <a:lnTo>
                    <a:pt x="1629878" y="3904586"/>
                  </a:lnTo>
                  <a:lnTo>
                    <a:pt x="1676341" y="3913446"/>
                  </a:lnTo>
                  <a:lnTo>
                    <a:pt x="1722820" y="3921190"/>
                  </a:lnTo>
                  <a:lnTo>
                    <a:pt x="1769300" y="3927828"/>
                  </a:lnTo>
                  <a:lnTo>
                    <a:pt x="1815764" y="3933366"/>
                  </a:lnTo>
                  <a:lnTo>
                    <a:pt x="1862197" y="3937812"/>
                  </a:lnTo>
                  <a:lnTo>
                    <a:pt x="1908581" y="3941174"/>
                  </a:lnTo>
                  <a:lnTo>
                    <a:pt x="1954901" y="3943459"/>
                  </a:lnTo>
                  <a:lnTo>
                    <a:pt x="2001141" y="3944676"/>
                  </a:lnTo>
                  <a:lnTo>
                    <a:pt x="2047283" y="3944832"/>
                  </a:lnTo>
                  <a:lnTo>
                    <a:pt x="2093313" y="3943935"/>
                  </a:lnTo>
                  <a:lnTo>
                    <a:pt x="2139213" y="3941992"/>
                  </a:lnTo>
                  <a:lnTo>
                    <a:pt x="2184967" y="3939012"/>
                  </a:lnTo>
                  <a:lnTo>
                    <a:pt x="2230560" y="3935002"/>
                  </a:lnTo>
                  <a:lnTo>
                    <a:pt x="2275975" y="3929969"/>
                  </a:lnTo>
                  <a:lnTo>
                    <a:pt x="2321195" y="3923923"/>
                  </a:lnTo>
                  <a:lnTo>
                    <a:pt x="2366205" y="3916869"/>
                  </a:lnTo>
                  <a:lnTo>
                    <a:pt x="2410988" y="3908817"/>
                  </a:lnTo>
                  <a:lnTo>
                    <a:pt x="2455528" y="3899773"/>
                  </a:lnTo>
                  <a:lnTo>
                    <a:pt x="2499808" y="3889746"/>
                  </a:lnTo>
                  <a:lnTo>
                    <a:pt x="2543813" y="3878743"/>
                  </a:lnTo>
                  <a:lnTo>
                    <a:pt x="2587527" y="3866772"/>
                  </a:lnTo>
                  <a:lnTo>
                    <a:pt x="2630932" y="3853841"/>
                  </a:lnTo>
                  <a:lnTo>
                    <a:pt x="2674013" y="3839958"/>
                  </a:lnTo>
                  <a:lnTo>
                    <a:pt x="2716753" y="3825130"/>
                  </a:lnTo>
                  <a:lnTo>
                    <a:pt x="2759136" y="3809364"/>
                  </a:lnTo>
                  <a:lnTo>
                    <a:pt x="2801147" y="3792670"/>
                  </a:lnTo>
                  <a:lnTo>
                    <a:pt x="2842768" y="3775054"/>
                  </a:lnTo>
                  <a:lnTo>
                    <a:pt x="2883984" y="3756524"/>
                  </a:lnTo>
                  <a:lnTo>
                    <a:pt x="2924778" y="3737088"/>
                  </a:lnTo>
                  <a:lnTo>
                    <a:pt x="2965134" y="3716754"/>
                  </a:lnTo>
                  <a:lnTo>
                    <a:pt x="3005035" y="3695529"/>
                  </a:lnTo>
                  <a:lnTo>
                    <a:pt x="3044466" y="3673421"/>
                  </a:lnTo>
                  <a:lnTo>
                    <a:pt x="3083411" y="3650439"/>
                  </a:lnTo>
                  <a:lnTo>
                    <a:pt x="3121852" y="3626589"/>
                  </a:lnTo>
                  <a:lnTo>
                    <a:pt x="3159774" y="3601879"/>
                  </a:lnTo>
                  <a:lnTo>
                    <a:pt x="3197161" y="3576318"/>
                  </a:lnTo>
                  <a:lnTo>
                    <a:pt x="3233996" y="3549912"/>
                  </a:lnTo>
                  <a:lnTo>
                    <a:pt x="3270263" y="3522670"/>
                  </a:lnTo>
                  <a:lnTo>
                    <a:pt x="3305945" y="3494600"/>
                  </a:lnTo>
                  <a:lnTo>
                    <a:pt x="3341028" y="3465708"/>
                  </a:lnTo>
                  <a:lnTo>
                    <a:pt x="3375493" y="3436004"/>
                  </a:lnTo>
                  <a:lnTo>
                    <a:pt x="3409326" y="3405494"/>
                  </a:lnTo>
                  <a:lnTo>
                    <a:pt x="3442509" y="3374186"/>
                  </a:lnTo>
                  <a:lnTo>
                    <a:pt x="3475027" y="3342089"/>
                  </a:lnTo>
                  <a:lnTo>
                    <a:pt x="3506863" y="3309209"/>
                  </a:lnTo>
                  <a:lnTo>
                    <a:pt x="3538001" y="3275555"/>
                  </a:lnTo>
                  <a:lnTo>
                    <a:pt x="3568425" y="3241134"/>
                  </a:lnTo>
                  <a:lnTo>
                    <a:pt x="3598118" y="3205954"/>
                  </a:lnTo>
                  <a:lnTo>
                    <a:pt x="3627065" y="3170023"/>
                  </a:lnTo>
                  <a:lnTo>
                    <a:pt x="3655249" y="3133349"/>
                  </a:lnTo>
                  <a:lnTo>
                    <a:pt x="3682653" y="3095939"/>
                  </a:lnTo>
                  <a:lnTo>
                    <a:pt x="3709263" y="3057801"/>
                  </a:lnTo>
                  <a:lnTo>
                    <a:pt x="3735060" y="3018943"/>
                  </a:lnTo>
                  <a:lnTo>
                    <a:pt x="3760030" y="2979372"/>
                  </a:lnTo>
                  <a:lnTo>
                    <a:pt x="3784155" y="2939096"/>
                  </a:lnTo>
                  <a:lnTo>
                    <a:pt x="3807420" y="2898124"/>
                  </a:lnTo>
                  <a:lnTo>
                    <a:pt x="3829808" y="2856462"/>
                  </a:lnTo>
                  <a:lnTo>
                    <a:pt x="3851304" y="2814119"/>
                  </a:lnTo>
                  <a:lnTo>
                    <a:pt x="3871890" y="2771102"/>
                  </a:lnTo>
                  <a:lnTo>
                    <a:pt x="3891551" y="2727419"/>
                  </a:lnTo>
                  <a:lnTo>
                    <a:pt x="3910270" y="2683077"/>
                  </a:lnTo>
                  <a:lnTo>
                    <a:pt x="3928031" y="2638085"/>
                  </a:lnTo>
                  <a:lnTo>
                    <a:pt x="3944819" y="2592450"/>
                  </a:lnTo>
                  <a:lnTo>
                    <a:pt x="3960535" y="2546430"/>
                  </a:lnTo>
                  <a:lnTo>
                    <a:pt x="3975090" y="2500296"/>
                  </a:lnTo>
                  <a:lnTo>
                    <a:pt x="3988491" y="2454064"/>
                  </a:lnTo>
                  <a:lnTo>
                    <a:pt x="4000746" y="2407749"/>
                  </a:lnTo>
                  <a:lnTo>
                    <a:pt x="4011862" y="2361369"/>
                  </a:lnTo>
                  <a:lnTo>
                    <a:pt x="4021848" y="2314940"/>
                  </a:lnTo>
                  <a:lnTo>
                    <a:pt x="4030710" y="2268477"/>
                  </a:lnTo>
                  <a:lnTo>
                    <a:pt x="4038457" y="2221998"/>
                  </a:lnTo>
                  <a:lnTo>
                    <a:pt x="4045097" y="2175518"/>
                  </a:lnTo>
                  <a:lnTo>
                    <a:pt x="4050637" y="2129054"/>
                  </a:lnTo>
                  <a:lnTo>
                    <a:pt x="4055085" y="2082621"/>
                  </a:lnTo>
                  <a:lnTo>
                    <a:pt x="4058449" y="2036237"/>
                  </a:lnTo>
                  <a:lnTo>
                    <a:pt x="4060736" y="1989917"/>
                  </a:lnTo>
                  <a:lnTo>
                    <a:pt x="4061954" y="1943677"/>
                  </a:lnTo>
                  <a:lnTo>
                    <a:pt x="4062112" y="1897535"/>
                  </a:lnTo>
                  <a:lnTo>
                    <a:pt x="4061216" y="1851505"/>
                  </a:lnTo>
                  <a:lnTo>
                    <a:pt x="4059274" y="1805605"/>
                  </a:lnTo>
                  <a:lnTo>
                    <a:pt x="4056295" y="1759851"/>
                  </a:lnTo>
                  <a:lnTo>
                    <a:pt x="4052286" y="1714258"/>
                  </a:lnTo>
                  <a:lnTo>
                    <a:pt x="4047254" y="1668843"/>
                  </a:lnTo>
                  <a:lnTo>
                    <a:pt x="4041208" y="1623623"/>
                  </a:lnTo>
                  <a:lnTo>
                    <a:pt x="4034155" y="1578613"/>
                  </a:lnTo>
                  <a:lnTo>
                    <a:pt x="4026103" y="1533830"/>
                  </a:lnTo>
                  <a:lnTo>
                    <a:pt x="4017060" y="1489290"/>
                  </a:lnTo>
                  <a:lnTo>
                    <a:pt x="4007033" y="1445010"/>
                  </a:lnTo>
                  <a:lnTo>
                    <a:pt x="3996031" y="1401005"/>
                  </a:lnTo>
                  <a:lnTo>
                    <a:pt x="3984060" y="1357292"/>
                  </a:lnTo>
                  <a:lnTo>
                    <a:pt x="3971129" y="1313886"/>
                  </a:lnTo>
                  <a:lnTo>
                    <a:pt x="3957246" y="1270806"/>
                  </a:lnTo>
                  <a:lnTo>
                    <a:pt x="3942417" y="1228065"/>
                  </a:lnTo>
                  <a:lnTo>
                    <a:pt x="3926652" y="1185682"/>
                  </a:lnTo>
                  <a:lnTo>
                    <a:pt x="3909957" y="1143671"/>
                  </a:lnTo>
                  <a:lnTo>
                    <a:pt x="3892341" y="1102050"/>
                  </a:lnTo>
                  <a:lnTo>
                    <a:pt x="3873811" y="1060834"/>
                  </a:lnTo>
                  <a:lnTo>
                    <a:pt x="3854374" y="1020040"/>
                  </a:lnTo>
                  <a:lnTo>
                    <a:pt x="3834040" y="979684"/>
                  </a:lnTo>
                  <a:lnTo>
                    <a:pt x="3812815" y="939783"/>
                  </a:lnTo>
                  <a:lnTo>
                    <a:pt x="3790707" y="900352"/>
                  </a:lnTo>
                  <a:lnTo>
                    <a:pt x="3767724" y="861407"/>
                  </a:lnTo>
                  <a:lnTo>
                    <a:pt x="3743873" y="822966"/>
                  </a:lnTo>
                  <a:lnTo>
                    <a:pt x="3719163" y="785044"/>
                  </a:lnTo>
                  <a:lnTo>
                    <a:pt x="3693602" y="747657"/>
                  </a:lnTo>
                  <a:lnTo>
                    <a:pt x="3667196" y="710822"/>
                  </a:lnTo>
                  <a:lnTo>
                    <a:pt x="3639953" y="674555"/>
                  </a:lnTo>
                  <a:lnTo>
                    <a:pt x="3611883" y="638873"/>
                  </a:lnTo>
                  <a:lnTo>
                    <a:pt x="3582991" y="603790"/>
                  </a:lnTo>
                  <a:lnTo>
                    <a:pt x="3553286" y="569325"/>
                  </a:lnTo>
                  <a:lnTo>
                    <a:pt x="3522776" y="535492"/>
                  </a:lnTo>
                  <a:lnTo>
                    <a:pt x="3491468" y="502309"/>
                  </a:lnTo>
                  <a:lnTo>
                    <a:pt x="3459370" y="469791"/>
                  </a:lnTo>
                  <a:lnTo>
                    <a:pt x="3426491" y="437955"/>
                  </a:lnTo>
                  <a:lnTo>
                    <a:pt x="3392836" y="406817"/>
                  </a:lnTo>
                  <a:lnTo>
                    <a:pt x="3358416" y="376393"/>
                  </a:lnTo>
                  <a:lnTo>
                    <a:pt x="3323236" y="346700"/>
                  </a:lnTo>
                  <a:lnTo>
                    <a:pt x="3287305" y="317753"/>
                  </a:lnTo>
                  <a:lnTo>
                    <a:pt x="3250631" y="289569"/>
                  </a:lnTo>
                  <a:lnTo>
                    <a:pt x="3213221" y="262165"/>
                  </a:lnTo>
                  <a:lnTo>
                    <a:pt x="3175083" y="235555"/>
                  </a:lnTo>
                  <a:lnTo>
                    <a:pt x="3136225" y="209758"/>
                  </a:lnTo>
                  <a:lnTo>
                    <a:pt x="3096655" y="184788"/>
                  </a:lnTo>
                  <a:lnTo>
                    <a:pt x="3056380" y="160663"/>
                  </a:lnTo>
                  <a:lnTo>
                    <a:pt x="3015409" y="137398"/>
                  </a:lnTo>
                  <a:lnTo>
                    <a:pt x="2973748" y="115010"/>
                  </a:lnTo>
                  <a:lnTo>
                    <a:pt x="2931405" y="93514"/>
                  </a:lnTo>
                  <a:lnTo>
                    <a:pt x="2888389" y="72928"/>
                  </a:lnTo>
                  <a:lnTo>
                    <a:pt x="2844707" y="53267"/>
                  </a:lnTo>
                  <a:lnTo>
                    <a:pt x="2800367" y="34548"/>
                  </a:lnTo>
                  <a:lnTo>
                    <a:pt x="2755377" y="16787"/>
                  </a:lnTo>
                  <a:lnTo>
                    <a:pt x="2709744" y="0"/>
                  </a:lnTo>
                  <a:close/>
                </a:path>
              </a:pathLst>
            </a:custGeom>
            <a:solidFill>
              <a:srgbClr val="CDDBEB"/>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p:txBody>
        </p:sp>
        <p:sp>
          <p:nvSpPr>
            <p:cNvPr id="740" name="Google Shape;740;p39"/>
            <p:cNvSpPr/>
            <p:nvPr/>
          </p:nvSpPr>
          <p:spPr>
            <a:xfrm>
              <a:off x="3496055" y="1752600"/>
              <a:ext cx="2002789" cy="1003300"/>
            </a:xfrm>
            <a:custGeom>
              <a:avLst/>
              <a:gdLst/>
              <a:ahLst/>
              <a:cxnLst/>
              <a:rect l="l" t="t" r="r" b="b"/>
              <a:pathLst>
                <a:path w="2002789" h="1003300" extrusionOk="0">
                  <a:moveTo>
                    <a:pt x="1835404" y="0"/>
                  </a:moveTo>
                  <a:lnTo>
                    <a:pt x="167132" y="0"/>
                  </a:lnTo>
                  <a:lnTo>
                    <a:pt x="122693" y="5968"/>
                  </a:lnTo>
                  <a:lnTo>
                    <a:pt x="82766" y="22812"/>
                  </a:lnTo>
                  <a:lnTo>
                    <a:pt x="48942" y="48942"/>
                  </a:lnTo>
                  <a:lnTo>
                    <a:pt x="22812" y="82766"/>
                  </a:lnTo>
                  <a:lnTo>
                    <a:pt x="5968" y="122693"/>
                  </a:lnTo>
                  <a:lnTo>
                    <a:pt x="0" y="167132"/>
                  </a:lnTo>
                  <a:lnTo>
                    <a:pt x="0" y="835660"/>
                  </a:lnTo>
                  <a:lnTo>
                    <a:pt x="5968" y="880098"/>
                  </a:lnTo>
                  <a:lnTo>
                    <a:pt x="22812" y="920025"/>
                  </a:lnTo>
                  <a:lnTo>
                    <a:pt x="48942" y="953849"/>
                  </a:lnTo>
                  <a:lnTo>
                    <a:pt x="82766" y="979979"/>
                  </a:lnTo>
                  <a:lnTo>
                    <a:pt x="122693" y="996823"/>
                  </a:lnTo>
                  <a:lnTo>
                    <a:pt x="167132" y="1002791"/>
                  </a:lnTo>
                  <a:lnTo>
                    <a:pt x="1835404" y="1002791"/>
                  </a:lnTo>
                  <a:lnTo>
                    <a:pt x="1879842" y="996823"/>
                  </a:lnTo>
                  <a:lnTo>
                    <a:pt x="1919769" y="979979"/>
                  </a:lnTo>
                  <a:lnTo>
                    <a:pt x="1953593" y="953849"/>
                  </a:lnTo>
                  <a:lnTo>
                    <a:pt x="1979723" y="920025"/>
                  </a:lnTo>
                  <a:lnTo>
                    <a:pt x="1996567" y="880098"/>
                  </a:lnTo>
                  <a:lnTo>
                    <a:pt x="2002536" y="835660"/>
                  </a:lnTo>
                  <a:lnTo>
                    <a:pt x="2002536" y="167132"/>
                  </a:lnTo>
                  <a:lnTo>
                    <a:pt x="1996567" y="122693"/>
                  </a:lnTo>
                  <a:lnTo>
                    <a:pt x="1979723" y="82766"/>
                  </a:lnTo>
                  <a:lnTo>
                    <a:pt x="1953593" y="48942"/>
                  </a:lnTo>
                  <a:lnTo>
                    <a:pt x="1919769" y="22812"/>
                  </a:lnTo>
                  <a:lnTo>
                    <a:pt x="1879842" y="5968"/>
                  </a:lnTo>
                  <a:lnTo>
                    <a:pt x="1835404" y="0"/>
                  </a:lnTo>
                  <a:close/>
                </a:path>
              </a:pathLst>
            </a:custGeom>
            <a:solidFill>
              <a:srgbClr val="308DCA"/>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p:txBody>
        </p:sp>
        <p:sp>
          <p:nvSpPr>
            <p:cNvPr id="741" name="Google Shape;741;p39"/>
            <p:cNvSpPr/>
            <p:nvPr/>
          </p:nvSpPr>
          <p:spPr>
            <a:xfrm>
              <a:off x="3496055" y="1752600"/>
              <a:ext cx="2002789" cy="1003300"/>
            </a:xfrm>
            <a:custGeom>
              <a:avLst/>
              <a:gdLst/>
              <a:ahLst/>
              <a:cxnLst/>
              <a:rect l="l" t="t" r="r" b="b"/>
              <a:pathLst>
                <a:path w="2002789" h="1003300" extrusionOk="0">
                  <a:moveTo>
                    <a:pt x="0" y="167132"/>
                  </a:moveTo>
                  <a:lnTo>
                    <a:pt x="5968" y="122693"/>
                  </a:lnTo>
                  <a:lnTo>
                    <a:pt x="22812" y="82766"/>
                  </a:lnTo>
                  <a:lnTo>
                    <a:pt x="48942" y="48942"/>
                  </a:lnTo>
                  <a:lnTo>
                    <a:pt x="82766" y="22812"/>
                  </a:lnTo>
                  <a:lnTo>
                    <a:pt x="122693" y="5968"/>
                  </a:lnTo>
                  <a:lnTo>
                    <a:pt x="167132" y="0"/>
                  </a:lnTo>
                  <a:lnTo>
                    <a:pt x="1835404" y="0"/>
                  </a:lnTo>
                  <a:lnTo>
                    <a:pt x="1879842" y="5968"/>
                  </a:lnTo>
                  <a:lnTo>
                    <a:pt x="1919769" y="22812"/>
                  </a:lnTo>
                  <a:lnTo>
                    <a:pt x="1953593" y="48942"/>
                  </a:lnTo>
                  <a:lnTo>
                    <a:pt x="1979723" y="82766"/>
                  </a:lnTo>
                  <a:lnTo>
                    <a:pt x="1996567" y="122693"/>
                  </a:lnTo>
                  <a:lnTo>
                    <a:pt x="2002536" y="167132"/>
                  </a:lnTo>
                  <a:lnTo>
                    <a:pt x="2002536" y="835660"/>
                  </a:lnTo>
                  <a:lnTo>
                    <a:pt x="1996567" y="880098"/>
                  </a:lnTo>
                  <a:lnTo>
                    <a:pt x="1979723" y="920025"/>
                  </a:lnTo>
                  <a:lnTo>
                    <a:pt x="1953593" y="953849"/>
                  </a:lnTo>
                  <a:lnTo>
                    <a:pt x="1919769" y="979979"/>
                  </a:lnTo>
                  <a:lnTo>
                    <a:pt x="1879842" y="996823"/>
                  </a:lnTo>
                  <a:lnTo>
                    <a:pt x="1835404" y="1002791"/>
                  </a:lnTo>
                  <a:lnTo>
                    <a:pt x="167132" y="1002791"/>
                  </a:lnTo>
                  <a:lnTo>
                    <a:pt x="122693" y="996823"/>
                  </a:lnTo>
                  <a:lnTo>
                    <a:pt x="82766" y="979979"/>
                  </a:lnTo>
                  <a:lnTo>
                    <a:pt x="48942" y="953849"/>
                  </a:lnTo>
                  <a:lnTo>
                    <a:pt x="22812" y="920025"/>
                  </a:lnTo>
                  <a:lnTo>
                    <a:pt x="5968" y="880098"/>
                  </a:lnTo>
                  <a:lnTo>
                    <a:pt x="0" y="835660"/>
                  </a:lnTo>
                  <a:lnTo>
                    <a:pt x="0" y="167132"/>
                  </a:lnTo>
                  <a:close/>
                </a:path>
              </a:pathLst>
            </a:custGeom>
            <a:noFill/>
            <a:ln w="1217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20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p:txBody>
        </p:sp>
      </p:grpSp>
      <p:sp>
        <p:nvSpPr>
          <p:cNvPr id="742" name="Google Shape;742;p39"/>
          <p:cNvSpPr txBox="1"/>
          <p:nvPr/>
        </p:nvSpPr>
        <p:spPr>
          <a:xfrm>
            <a:off x="2059607" y="1801481"/>
            <a:ext cx="1709647" cy="582383"/>
          </a:xfrm>
          <a:prstGeom prst="rect">
            <a:avLst/>
          </a:prstGeom>
          <a:noFill/>
          <a:ln>
            <a:noFill/>
          </a:ln>
        </p:spPr>
        <p:txBody>
          <a:bodyPr spcFirstLastPara="1" wrap="square" lIns="0" tIns="12700" rIns="0" bIns="0" anchor="t" anchorCtr="0">
            <a:noAutofit/>
          </a:bodyPr>
          <a:lstStyle/>
          <a:p>
            <a:pPr marL="216534" marR="5080" lvl="0" indent="-204469" algn="ctr" rtl="0">
              <a:spcBef>
                <a:spcPts val="0"/>
              </a:spcBef>
              <a:spcAft>
                <a:spcPts val="0"/>
              </a:spcAft>
              <a:buNone/>
            </a:pP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1.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Мәселені</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анықтау</a:t>
            </a:r>
            <a:endParaRPr sz="2000" dirty="0">
              <a:latin typeface="Tahoma" panose="020B0604030504040204" pitchFamily="34" charset="0"/>
              <a:ea typeface="Tahoma" panose="020B0604030504040204" pitchFamily="34" charset="0"/>
              <a:cs typeface="Tahoma" panose="020B0604030504040204" pitchFamily="34" charset="0"/>
            </a:endParaRPr>
          </a:p>
        </p:txBody>
      </p:sp>
      <p:grpSp>
        <p:nvGrpSpPr>
          <p:cNvPr id="743" name="Google Shape;743;p39"/>
          <p:cNvGrpSpPr/>
          <p:nvPr/>
        </p:nvGrpSpPr>
        <p:grpSpPr>
          <a:xfrm>
            <a:off x="3821917" y="2785691"/>
            <a:ext cx="2307875" cy="1351582"/>
            <a:chOff x="5266944" y="3026664"/>
            <a:chExt cx="1999614" cy="1000125"/>
          </a:xfrm>
        </p:grpSpPr>
        <p:sp>
          <p:nvSpPr>
            <p:cNvPr id="744" name="Google Shape;744;p39"/>
            <p:cNvSpPr/>
            <p:nvPr/>
          </p:nvSpPr>
          <p:spPr>
            <a:xfrm>
              <a:off x="5266944" y="3026664"/>
              <a:ext cx="1999614" cy="1000125"/>
            </a:xfrm>
            <a:custGeom>
              <a:avLst/>
              <a:gdLst/>
              <a:ahLst/>
              <a:cxnLst/>
              <a:rect l="l" t="t" r="r" b="b"/>
              <a:pathLst>
                <a:path w="1999614" h="1000125" extrusionOk="0">
                  <a:moveTo>
                    <a:pt x="1832863" y="0"/>
                  </a:moveTo>
                  <a:lnTo>
                    <a:pt x="166623" y="0"/>
                  </a:lnTo>
                  <a:lnTo>
                    <a:pt x="122310" y="5948"/>
                  </a:lnTo>
                  <a:lnTo>
                    <a:pt x="82502" y="22737"/>
                  </a:lnTo>
                  <a:lnTo>
                    <a:pt x="48783" y="48783"/>
                  </a:lnTo>
                  <a:lnTo>
                    <a:pt x="22737" y="82502"/>
                  </a:lnTo>
                  <a:lnTo>
                    <a:pt x="5948" y="122310"/>
                  </a:lnTo>
                  <a:lnTo>
                    <a:pt x="0" y="166624"/>
                  </a:lnTo>
                  <a:lnTo>
                    <a:pt x="0" y="833119"/>
                  </a:lnTo>
                  <a:lnTo>
                    <a:pt x="5948" y="877433"/>
                  </a:lnTo>
                  <a:lnTo>
                    <a:pt x="22737" y="917241"/>
                  </a:lnTo>
                  <a:lnTo>
                    <a:pt x="48783" y="950960"/>
                  </a:lnTo>
                  <a:lnTo>
                    <a:pt x="82502" y="977006"/>
                  </a:lnTo>
                  <a:lnTo>
                    <a:pt x="122310" y="993795"/>
                  </a:lnTo>
                  <a:lnTo>
                    <a:pt x="166623" y="999744"/>
                  </a:lnTo>
                  <a:lnTo>
                    <a:pt x="1832863" y="999744"/>
                  </a:lnTo>
                  <a:lnTo>
                    <a:pt x="1877177" y="993795"/>
                  </a:lnTo>
                  <a:lnTo>
                    <a:pt x="1916985" y="977006"/>
                  </a:lnTo>
                  <a:lnTo>
                    <a:pt x="1950704" y="950960"/>
                  </a:lnTo>
                  <a:lnTo>
                    <a:pt x="1976750" y="917241"/>
                  </a:lnTo>
                  <a:lnTo>
                    <a:pt x="1993539" y="877433"/>
                  </a:lnTo>
                  <a:lnTo>
                    <a:pt x="1999487" y="833119"/>
                  </a:lnTo>
                  <a:lnTo>
                    <a:pt x="1999487" y="166624"/>
                  </a:lnTo>
                  <a:lnTo>
                    <a:pt x="1993539" y="122310"/>
                  </a:lnTo>
                  <a:lnTo>
                    <a:pt x="1976750" y="82502"/>
                  </a:lnTo>
                  <a:lnTo>
                    <a:pt x="1950704" y="48783"/>
                  </a:lnTo>
                  <a:lnTo>
                    <a:pt x="1916985" y="22737"/>
                  </a:lnTo>
                  <a:lnTo>
                    <a:pt x="1877177" y="5948"/>
                  </a:lnTo>
                  <a:lnTo>
                    <a:pt x="1832863" y="0"/>
                  </a:lnTo>
                  <a:close/>
                </a:path>
              </a:pathLst>
            </a:custGeom>
            <a:solidFill>
              <a:srgbClr val="F1832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745" name="Google Shape;745;p39"/>
            <p:cNvSpPr/>
            <p:nvPr/>
          </p:nvSpPr>
          <p:spPr>
            <a:xfrm>
              <a:off x="5266944" y="3026664"/>
              <a:ext cx="1999614" cy="1000125"/>
            </a:xfrm>
            <a:custGeom>
              <a:avLst/>
              <a:gdLst/>
              <a:ahLst/>
              <a:cxnLst/>
              <a:rect l="l" t="t" r="r" b="b"/>
              <a:pathLst>
                <a:path w="1999614" h="1000125" extrusionOk="0">
                  <a:moveTo>
                    <a:pt x="0" y="166624"/>
                  </a:moveTo>
                  <a:lnTo>
                    <a:pt x="5948" y="122310"/>
                  </a:lnTo>
                  <a:lnTo>
                    <a:pt x="22737" y="82502"/>
                  </a:lnTo>
                  <a:lnTo>
                    <a:pt x="48783" y="48783"/>
                  </a:lnTo>
                  <a:lnTo>
                    <a:pt x="82502" y="22737"/>
                  </a:lnTo>
                  <a:lnTo>
                    <a:pt x="122310" y="5948"/>
                  </a:lnTo>
                  <a:lnTo>
                    <a:pt x="166623" y="0"/>
                  </a:lnTo>
                  <a:lnTo>
                    <a:pt x="1832863" y="0"/>
                  </a:lnTo>
                  <a:lnTo>
                    <a:pt x="1877177" y="5948"/>
                  </a:lnTo>
                  <a:lnTo>
                    <a:pt x="1916985" y="22737"/>
                  </a:lnTo>
                  <a:lnTo>
                    <a:pt x="1950704" y="48783"/>
                  </a:lnTo>
                  <a:lnTo>
                    <a:pt x="1976750" y="82502"/>
                  </a:lnTo>
                  <a:lnTo>
                    <a:pt x="1993539" y="122310"/>
                  </a:lnTo>
                  <a:lnTo>
                    <a:pt x="1999487" y="166624"/>
                  </a:lnTo>
                  <a:lnTo>
                    <a:pt x="1999487" y="833119"/>
                  </a:lnTo>
                  <a:lnTo>
                    <a:pt x="1993539" y="877433"/>
                  </a:lnTo>
                  <a:lnTo>
                    <a:pt x="1976750" y="917241"/>
                  </a:lnTo>
                  <a:lnTo>
                    <a:pt x="1950704" y="950960"/>
                  </a:lnTo>
                  <a:lnTo>
                    <a:pt x="1916985" y="977006"/>
                  </a:lnTo>
                  <a:lnTo>
                    <a:pt x="1877177" y="993795"/>
                  </a:lnTo>
                  <a:lnTo>
                    <a:pt x="1832863" y="999744"/>
                  </a:lnTo>
                  <a:lnTo>
                    <a:pt x="166623" y="999744"/>
                  </a:lnTo>
                  <a:lnTo>
                    <a:pt x="122310" y="993795"/>
                  </a:lnTo>
                  <a:lnTo>
                    <a:pt x="82502" y="977006"/>
                  </a:lnTo>
                  <a:lnTo>
                    <a:pt x="48783" y="950960"/>
                  </a:lnTo>
                  <a:lnTo>
                    <a:pt x="22737" y="917241"/>
                  </a:lnTo>
                  <a:lnTo>
                    <a:pt x="5948" y="877433"/>
                  </a:lnTo>
                  <a:lnTo>
                    <a:pt x="0" y="833119"/>
                  </a:lnTo>
                  <a:lnTo>
                    <a:pt x="0" y="166624"/>
                  </a:lnTo>
                  <a:close/>
                </a:path>
              </a:pathLst>
            </a:custGeom>
            <a:noFill/>
            <a:ln w="121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grpSp>
      <p:sp>
        <p:nvSpPr>
          <p:cNvPr id="746" name="Google Shape;746;p39"/>
          <p:cNvSpPr txBox="1"/>
          <p:nvPr/>
        </p:nvSpPr>
        <p:spPr>
          <a:xfrm>
            <a:off x="3827780" y="3028482"/>
            <a:ext cx="2107827" cy="866000"/>
          </a:xfrm>
          <a:prstGeom prst="rect">
            <a:avLst/>
          </a:prstGeom>
          <a:noFill/>
          <a:ln>
            <a:noFill/>
          </a:ln>
        </p:spPr>
        <p:txBody>
          <a:bodyPr spcFirstLastPara="1" wrap="square" lIns="0" tIns="13325" rIns="0" bIns="0" anchor="t" anchorCtr="0">
            <a:noAutofit/>
          </a:bodyPr>
          <a:lstStyle/>
          <a:p>
            <a:pPr marL="0" marR="0" lvl="0" indent="0" algn="ctr" rtl="0">
              <a:spcBef>
                <a:spcPts val="0"/>
              </a:spcBef>
              <a:spcAft>
                <a:spcPts val="0"/>
              </a:spcAft>
              <a:buNone/>
            </a:pP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2.  Идея табу, оны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зерттеу</a:t>
            </a:r>
            <a:endParaRPr sz="2000" dirty="0">
              <a:latin typeface="Tahoma" panose="020B0604030504040204" pitchFamily="34" charset="0"/>
              <a:ea typeface="Tahoma" panose="020B0604030504040204" pitchFamily="34" charset="0"/>
              <a:cs typeface="Tahoma" panose="020B0604030504040204" pitchFamily="34" charset="0"/>
            </a:endParaRPr>
          </a:p>
        </p:txBody>
      </p:sp>
      <p:grpSp>
        <p:nvGrpSpPr>
          <p:cNvPr id="747" name="Google Shape;747;p39"/>
          <p:cNvGrpSpPr/>
          <p:nvPr/>
        </p:nvGrpSpPr>
        <p:grpSpPr>
          <a:xfrm>
            <a:off x="3650954" y="4499585"/>
            <a:ext cx="2002398" cy="1248396"/>
            <a:chOff x="5039492" y="4751621"/>
            <a:chExt cx="2002398" cy="1023588"/>
          </a:xfrm>
        </p:grpSpPr>
        <p:sp>
          <p:nvSpPr>
            <p:cNvPr id="748" name="Google Shape;748;p39"/>
            <p:cNvSpPr/>
            <p:nvPr/>
          </p:nvSpPr>
          <p:spPr>
            <a:xfrm>
              <a:off x="5042276" y="4775084"/>
              <a:ext cx="1999614" cy="1000125"/>
            </a:xfrm>
            <a:custGeom>
              <a:avLst/>
              <a:gdLst/>
              <a:ahLst/>
              <a:cxnLst/>
              <a:rect l="l" t="t" r="r" b="b"/>
              <a:pathLst>
                <a:path w="1999614" h="1000125" extrusionOk="0">
                  <a:moveTo>
                    <a:pt x="1832864" y="0"/>
                  </a:moveTo>
                  <a:lnTo>
                    <a:pt x="166624" y="0"/>
                  </a:lnTo>
                  <a:lnTo>
                    <a:pt x="122310" y="5948"/>
                  </a:lnTo>
                  <a:lnTo>
                    <a:pt x="82502" y="22737"/>
                  </a:lnTo>
                  <a:lnTo>
                    <a:pt x="48783" y="48783"/>
                  </a:lnTo>
                  <a:lnTo>
                    <a:pt x="22737" y="82502"/>
                  </a:lnTo>
                  <a:lnTo>
                    <a:pt x="5948" y="122310"/>
                  </a:lnTo>
                  <a:lnTo>
                    <a:pt x="0" y="166624"/>
                  </a:lnTo>
                  <a:lnTo>
                    <a:pt x="0" y="833119"/>
                  </a:lnTo>
                  <a:lnTo>
                    <a:pt x="5948" y="877415"/>
                  </a:lnTo>
                  <a:lnTo>
                    <a:pt x="22737" y="917218"/>
                  </a:lnTo>
                  <a:lnTo>
                    <a:pt x="48783" y="950941"/>
                  </a:lnTo>
                  <a:lnTo>
                    <a:pt x="82502" y="976995"/>
                  </a:lnTo>
                  <a:lnTo>
                    <a:pt x="122310" y="993792"/>
                  </a:lnTo>
                  <a:lnTo>
                    <a:pt x="166624" y="999744"/>
                  </a:lnTo>
                  <a:lnTo>
                    <a:pt x="1832864" y="999744"/>
                  </a:lnTo>
                  <a:lnTo>
                    <a:pt x="1877177" y="993792"/>
                  </a:lnTo>
                  <a:lnTo>
                    <a:pt x="1916985" y="976995"/>
                  </a:lnTo>
                  <a:lnTo>
                    <a:pt x="1950704" y="950941"/>
                  </a:lnTo>
                  <a:lnTo>
                    <a:pt x="1976750" y="917218"/>
                  </a:lnTo>
                  <a:lnTo>
                    <a:pt x="1993539" y="877415"/>
                  </a:lnTo>
                  <a:lnTo>
                    <a:pt x="1999488" y="833119"/>
                  </a:lnTo>
                  <a:lnTo>
                    <a:pt x="1999488" y="166624"/>
                  </a:lnTo>
                  <a:lnTo>
                    <a:pt x="1993539" y="122310"/>
                  </a:lnTo>
                  <a:lnTo>
                    <a:pt x="1976750" y="82502"/>
                  </a:lnTo>
                  <a:lnTo>
                    <a:pt x="1950704" y="48783"/>
                  </a:lnTo>
                  <a:lnTo>
                    <a:pt x="1916985" y="22737"/>
                  </a:lnTo>
                  <a:lnTo>
                    <a:pt x="1877177" y="5948"/>
                  </a:lnTo>
                  <a:lnTo>
                    <a:pt x="1832864" y="0"/>
                  </a:lnTo>
                  <a:close/>
                </a:path>
              </a:pathLst>
            </a:custGeom>
            <a:solidFill>
              <a:srgbClr val="70AD47"/>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749" name="Google Shape;749;p39"/>
            <p:cNvSpPr/>
            <p:nvPr/>
          </p:nvSpPr>
          <p:spPr>
            <a:xfrm>
              <a:off x="5039492" y="4751621"/>
              <a:ext cx="1999614" cy="1000125"/>
            </a:xfrm>
            <a:custGeom>
              <a:avLst/>
              <a:gdLst/>
              <a:ahLst/>
              <a:cxnLst/>
              <a:rect l="l" t="t" r="r" b="b"/>
              <a:pathLst>
                <a:path w="1999614" h="1000125" extrusionOk="0">
                  <a:moveTo>
                    <a:pt x="0" y="166624"/>
                  </a:moveTo>
                  <a:lnTo>
                    <a:pt x="5948" y="122310"/>
                  </a:lnTo>
                  <a:lnTo>
                    <a:pt x="22737" y="82502"/>
                  </a:lnTo>
                  <a:lnTo>
                    <a:pt x="48783" y="48783"/>
                  </a:lnTo>
                  <a:lnTo>
                    <a:pt x="82502" y="22737"/>
                  </a:lnTo>
                  <a:lnTo>
                    <a:pt x="122310" y="5948"/>
                  </a:lnTo>
                  <a:lnTo>
                    <a:pt x="166624" y="0"/>
                  </a:lnTo>
                  <a:lnTo>
                    <a:pt x="1832864" y="0"/>
                  </a:lnTo>
                  <a:lnTo>
                    <a:pt x="1877177" y="5948"/>
                  </a:lnTo>
                  <a:lnTo>
                    <a:pt x="1916985" y="22737"/>
                  </a:lnTo>
                  <a:lnTo>
                    <a:pt x="1950704" y="48783"/>
                  </a:lnTo>
                  <a:lnTo>
                    <a:pt x="1976750" y="82502"/>
                  </a:lnTo>
                  <a:lnTo>
                    <a:pt x="1993539" y="122310"/>
                  </a:lnTo>
                  <a:lnTo>
                    <a:pt x="1999488" y="166624"/>
                  </a:lnTo>
                  <a:lnTo>
                    <a:pt x="1999488" y="833119"/>
                  </a:lnTo>
                  <a:lnTo>
                    <a:pt x="1993539" y="877415"/>
                  </a:lnTo>
                  <a:lnTo>
                    <a:pt x="1976750" y="917218"/>
                  </a:lnTo>
                  <a:lnTo>
                    <a:pt x="1950704" y="950941"/>
                  </a:lnTo>
                  <a:lnTo>
                    <a:pt x="1916985" y="976995"/>
                  </a:lnTo>
                  <a:lnTo>
                    <a:pt x="1877177" y="993792"/>
                  </a:lnTo>
                  <a:lnTo>
                    <a:pt x="1832864" y="999744"/>
                  </a:lnTo>
                  <a:lnTo>
                    <a:pt x="166624" y="999744"/>
                  </a:lnTo>
                  <a:lnTo>
                    <a:pt x="122310" y="993792"/>
                  </a:lnTo>
                  <a:lnTo>
                    <a:pt x="82502" y="976995"/>
                  </a:lnTo>
                  <a:lnTo>
                    <a:pt x="48783" y="950941"/>
                  </a:lnTo>
                  <a:lnTo>
                    <a:pt x="22737" y="917218"/>
                  </a:lnTo>
                  <a:lnTo>
                    <a:pt x="5948" y="877415"/>
                  </a:lnTo>
                  <a:lnTo>
                    <a:pt x="0" y="833119"/>
                  </a:lnTo>
                  <a:lnTo>
                    <a:pt x="0" y="166624"/>
                  </a:lnTo>
                  <a:close/>
                </a:path>
              </a:pathLst>
            </a:custGeom>
            <a:solidFill>
              <a:srgbClr val="70AD47"/>
            </a:solidFill>
            <a:ln w="1217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marR="0" lvl="0" indent="0" algn="l" rtl="0">
                <a:spcBef>
                  <a:spcPts val="0"/>
                </a:spcBef>
                <a:spcAft>
                  <a:spcPts val="0"/>
                </a:spcAft>
                <a:buNone/>
              </a:pPr>
              <a:endParaRPr sz="2000" dirty="0">
                <a:solidFill>
                  <a:schemeClr val="dk1"/>
                </a:solidFill>
                <a:latin typeface="Times New Roman" panose="02020603050405020304" pitchFamily="18" charset="0"/>
                <a:ea typeface="Calibri"/>
                <a:cs typeface="Times New Roman" panose="02020603050405020304" pitchFamily="18" charset="0"/>
                <a:sym typeface="Calibri"/>
              </a:endParaRPr>
            </a:p>
          </p:txBody>
        </p:sp>
      </p:grpSp>
      <p:sp>
        <p:nvSpPr>
          <p:cNvPr id="750" name="Google Shape;750;p39"/>
          <p:cNvSpPr txBox="1"/>
          <p:nvPr/>
        </p:nvSpPr>
        <p:spPr>
          <a:xfrm>
            <a:off x="3589135" y="4704100"/>
            <a:ext cx="1865375" cy="1012749"/>
          </a:xfrm>
          <a:prstGeom prst="rect">
            <a:avLst/>
          </a:prstGeom>
          <a:noFill/>
          <a:ln>
            <a:noFill/>
          </a:ln>
        </p:spPr>
        <p:txBody>
          <a:bodyPr spcFirstLastPara="1" wrap="square" lIns="0" tIns="38100" rIns="0" bIns="0" anchor="t" anchorCtr="0">
            <a:noAutofit/>
          </a:bodyPr>
          <a:lstStyle/>
          <a:p>
            <a:pPr marL="561340" marR="156845" lvl="0" indent="-399415" algn="ctr" rtl="0">
              <a:spcBef>
                <a:spcPts val="0"/>
              </a:spcBef>
              <a:spcAft>
                <a:spcPts val="0"/>
              </a:spcAft>
              <a:buNone/>
            </a:pP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3.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Шешімді</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әзірлеу</a:t>
            </a:r>
            <a:endParaRPr sz="2000" dirty="0">
              <a:latin typeface="Tahoma" panose="020B0604030504040204" pitchFamily="34" charset="0"/>
              <a:ea typeface="Tahoma" panose="020B0604030504040204" pitchFamily="34" charset="0"/>
              <a:cs typeface="Tahoma" panose="020B0604030504040204" pitchFamily="34" charset="0"/>
            </a:endParaRPr>
          </a:p>
        </p:txBody>
      </p:sp>
      <p:grpSp>
        <p:nvGrpSpPr>
          <p:cNvPr id="751" name="Google Shape;751;p39"/>
          <p:cNvGrpSpPr/>
          <p:nvPr/>
        </p:nvGrpSpPr>
        <p:grpSpPr>
          <a:xfrm>
            <a:off x="610104" y="4472877"/>
            <a:ext cx="2002789" cy="1479206"/>
            <a:chOff x="2139695" y="4764023"/>
            <a:chExt cx="2002789" cy="1003300"/>
          </a:xfrm>
        </p:grpSpPr>
        <p:sp>
          <p:nvSpPr>
            <p:cNvPr id="752" name="Google Shape;752;p39"/>
            <p:cNvSpPr/>
            <p:nvPr/>
          </p:nvSpPr>
          <p:spPr>
            <a:xfrm>
              <a:off x="2139695" y="4764023"/>
              <a:ext cx="2002789" cy="1003300"/>
            </a:xfrm>
            <a:custGeom>
              <a:avLst/>
              <a:gdLst/>
              <a:ahLst/>
              <a:cxnLst/>
              <a:rect l="l" t="t" r="r" b="b"/>
              <a:pathLst>
                <a:path w="2002789" h="1003300" extrusionOk="0">
                  <a:moveTo>
                    <a:pt x="1835404" y="0"/>
                  </a:moveTo>
                  <a:lnTo>
                    <a:pt x="167131" y="0"/>
                  </a:lnTo>
                  <a:lnTo>
                    <a:pt x="122693" y="5968"/>
                  </a:lnTo>
                  <a:lnTo>
                    <a:pt x="82766" y="22812"/>
                  </a:lnTo>
                  <a:lnTo>
                    <a:pt x="48942" y="48942"/>
                  </a:lnTo>
                  <a:lnTo>
                    <a:pt x="22812" y="82766"/>
                  </a:lnTo>
                  <a:lnTo>
                    <a:pt x="5968" y="122693"/>
                  </a:lnTo>
                  <a:lnTo>
                    <a:pt x="0" y="167131"/>
                  </a:lnTo>
                  <a:lnTo>
                    <a:pt x="0" y="835660"/>
                  </a:lnTo>
                  <a:lnTo>
                    <a:pt x="5968" y="880090"/>
                  </a:lnTo>
                  <a:lnTo>
                    <a:pt x="22812" y="920014"/>
                  </a:lnTo>
                  <a:lnTo>
                    <a:pt x="48942" y="953839"/>
                  </a:lnTo>
                  <a:lnTo>
                    <a:pt x="82766" y="979973"/>
                  </a:lnTo>
                  <a:lnTo>
                    <a:pt x="122693" y="996821"/>
                  </a:lnTo>
                  <a:lnTo>
                    <a:pt x="167131" y="1002791"/>
                  </a:lnTo>
                  <a:lnTo>
                    <a:pt x="1835404" y="1002791"/>
                  </a:lnTo>
                  <a:lnTo>
                    <a:pt x="1879842" y="996821"/>
                  </a:lnTo>
                  <a:lnTo>
                    <a:pt x="1919769" y="979973"/>
                  </a:lnTo>
                  <a:lnTo>
                    <a:pt x="1953593" y="953839"/>
                  </a:lnTo>
                  <a:lnTo>
                    <a:pt x="1979723" y="920014"/>
                  </a:lnTo>
                  <a:lnTo>
                    <a:pt x="1996567" y="880090"/>
                  </a:lnTo>
                  <a:lnTo>
                    <a:pt x="2002536" y="835660"/>
                  </a:lnTo>
                  <a:lnTo>
                    <a:pt x="2002536" y="167131"/>
                  </a:lnTo>
                  <a:lnTo>
                    <a:pt x="1996567" y="122693"/>
                  </a:lnTo>
                  <a:lnTo>
                    <a:pt x="1979723" y="82766"/>
                  </a:lnTo>
                  <a:lnTo>
                    <a:pt x="1953593" y="48942"/>
                  </a:lnTo>
                  <a:lnTo>
                    <a:pt x="1919769" y="22812"/>
                  </a:lnTo>
                  <a:lnTo>
                    <a:pt x="1879842" y="5968"/>
                  </a:lnTo>
                  <a:lnTo>
                    <a:pt x="1835404" y="0"/>
                  </a:lnTo>
                  <a:close/>
                </a:path>
              </a:pathLst>
            </a:custGeom>
            <a:solidFill>
              <a:srgbClr val="FFD966"/>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p:txBody>
        </p:sp>
        <p:sp>
          <p:nvSpPr>
            <p:cNvPr id="753" name="Google Shape;753;p39"/>
            <p:cNvSpPr/>
            <p:nvPr/>
          </p:nvSpPr>
          <p:spPr>
            <a:xfrm>
              <a:off x="2139695" y="4764023"/>
              <a:ext cx="2002789" cy="1003300"/>
            </a:xfrm>
            <a:custGeom>
              <a:avLst/>
              <a:gdLst/>
              <a:ahLst/>
              <a:cxnLst/>
              <a:rect l="l" t="t" r="r" b="b"/>
              <a:pathLst>
                <a:path w="2002789" h="1003300" extrusionOk="0">
                  <a:moveTo>
                    <a:pt x="0" y="167131"/>
                  </a:moveTo>
                  <a:lnTo>
                    <a:pt x="5968" y="122693"/>
                  </a:lnTo>
                  <a:lnTo>
                    <a:pt x="22812" y="82766"/>
                  </a:lnTo>
                  <a:lnTo>
                    <a:pt x="48942" y="48942"/>
                  </a:lnTo>
                  <a:lnTo>
                    <a:pt x="82766" y="22812"/>
                  </a:lnTo>
                  <a:lnTo>
                    <a:pt x="122693" y="5968"/>
                  </a:lnTo>
                  <a:lnTo>
                    <a:pt x="167131" y="0"/>
                  </a:lnTo>
                  <a:lnTo>
                    <a:pt x="1835404" y="0"/>
                  </a:lnTo>
                  <a:lnTo>
                    <a:pt x="1879842" y="5968"/>
                  </a:lnTo>
                  <a:lnTo>
                    <a:pt x="1919769" y="22812"/>
                  </a:lnTo>
                  <a:lnTo>
                    <a:pt x="1953593" y="48942"/>
                  </a:lnTo>
                  <a:lnTo>
                    <a:pt x="1979723" y="82766"/>
                  </a:lnTo>
                  <a:lnTo>
                    <a:pt x="1996567" y="122693"/>
                  </a:lnTo>
                  <a:lnTo>
                    <a:pt x="2002536" y="167131"/>
                  </a:lnTo>
                  <a:lnTo>
                    <a:pt x="2002536" y="835660"/>
                  </a:lnTo>
                  <a:lnTo>
                    <a:pt x="1996567" y="880090"/>
                  </a:lnTo>
                  <a:lnTo>
                    <a:pt x="1979723" y="920014"/>
                  </a:lnTo>
                  <a:lnTo>
                    <a:pt x="1953593" y="953839"/>
                  </a:lnTo>
                  <a:lnTo>
                    <a:pt x="1919769" y="979973"/>
                  </a:lnTo>
                  <a:lnTo>
                    <a:pt x="1879842" y="996821"/>
                  </a:lnTo>
                  <a:lnTo>
                    <a:pt x="1835404" y="1002791"/>
                  </a:lnTo>
                  <a:lnTo>
                    <a:pt x="167131" y="1002791"/>
                  </a:lnTo>
                  <a:lnTo>
                    <a:pt x="122693" y="996821"/>
                  </a:lnTo>
                  <a:lnTo>
                    <a:pt x="82766" y="979973"/>
                  </a:lnTo>
                  <a:lnTo>
                    <a:pt x="48942" y="953839"/>
                  </a:lnTo>
                  <a:lnTo>
                    <a:pt x="22812" y="920014"/>
                  </a:lnTo>
                  <a:lnTo>
                    <a:pt x="5968" y="880090"/>
                  </a:lnTo>
                  <a:lnTo>
                    <a:pt x="0" y="835660"/>
                  </a:lnTo>
                  <a:lnTo>
                    <a:pt x="0" y="167131"/>
                  </a:lnTo>
                  <a:close/>
                </a:path>
              </a:pathLst>
            </a:custGeom>
            <a:solidFill>
              <a:srgbClr val="FFD966"/>
            </a:solidFill>
            <a:ln w="1217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20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p:txBody>
        </p:sp>
      </p:grpSp>
      <p:sp>
        <p:nvSpPr>
          <p:cNvPr id="754" name="Google Shape;754;p39"/>
          <p:cNvSpPr txBox="1"/>
          <p:nvPr/>
        </p:nvSpPr>
        <p:spPr>
          <a:xfrm>
            <a:off x="619496" y="4704100"/>
            <a:ext cx="1868499" cy="582383"/>
          </a:xfrm>
          <a:prstGeom prst="rect">
            <a:avLst/>
          </a:prstGeom>
          <a:noFill/>
          <a:ln>
            <a:noFill/>
          </a:ln>
        </p:spPr>
        <p:txBody>
          <a:bodyPr spcFirstLastPara="1" wrap="square" lIns="0" tIns="12700" rIns="0" bIns="0" anchor="t" anchorCtr="0">
            <a:noAutofit/>
          </a:bodyPr>
          <a:lstStyle/>
          <a:p>
            <a:pPr marL="0" marR="0" lvl="0" indent="0" algn="ctr" rtl="0">
              <a:spcBef>
                <a:spcPts val="0"/>
              </a:spcBef>
              <a:spcAft>
                <a:spcPts val="0"/>
              </a:spcAft>
              <a:buNone/>
            </a:pP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4.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Шешімді</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сынау</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және</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бағалау</a:t>
            </a:r>
            <a:endParaRPr sz="2000" dirty="0">
              <a:latin typeface="Tahoma" panose="020B0604030504040204" pitchFamily="34" charset="0"/>
              <a:ea typeface="Tahoma" panose="020B0604030504040204" pitchFamily="34" charset="0"/>
              <a:cs typeface="Tahoma" panose="020B0604030504040204" pitchFamily="34" charset="0"/>
            </a:endParaRPr>
          </a:p>
        </p:txBody>
      </p:sp>
      <p:grpSp>
        <p:nvGrpSpPr>
          <p:cNvPr id="755" name="Google Shape;755;p39"/>
          <p:cNvGrpSpPr/>
          <p:nvPr/>
        </p:nvGrpSpPr>
        <p:grpSpPr>
          <a:xfrm>
            <a:off x="375494" y="2879169"/>
            <a:ext cx="2375949" cy="1000125"/>
            <a:chOff x="1761744" y="3026663"/>
            <a:chExt cx="2002789" cy="1000125"/>
          </a:xfrm>
        </p:grpSpPr>
        <p:sp>
          <p:nvSpPr>
            <p:cNvPr id="756" name="Google Shape;756;p39"/>
            <p:cNvSpPr/>
            <p:nvPr/>
          </p:nvSpPr>
          <p:spPr>
            <a:xfrm>
              <a:off x="1761744" y="3026663"/>
              <a:ext cx="2002789" cy="1000125"/>
            </a:xfrm>
            <a:custGeom>
              <a:avLst/>
              <a:gdLst/>
              <a:ahLst/>
              <a:cxnLst/>
              <a:rect l="l" t="t" r="r" b="b"/>
              <a:pathLst>
                <a:path w="2002789" h="1000125" extrusionOk="0">
                  <a:moveTo>
                    <a:pt x="1835911" y="0"/>
                  </a:moveTo>
                  <a:lnTo>
                    <a:pt x="166624" y="0"/>
                  </a:lnTo>
                  <a:lnTo>
                    <a:pt x="122310" y="5948"/>
                  </a:lnTo>
                  <a:lnTo>
                    <a:pt x="82502" y="22737"/>
                  </a:lnTo>
                  <a:lnTo>
                    <a:pt x="48783" y="48783"/>
                  </a:lnTo>
                  <a:lnTo>
                    <a:pt x="22737" y="82502"/>
                  </a:lnTo>
                  <a:lnTo>
                    <a:pt x="5948" y="122310"/>
                  </a:lnTo>
                  <a:lnTo>
                    <a:pt x="0" y="166624"/>
                  </a:lnTo>
                  <a:lnTo>
                    <a:pt x="0" y="833119"/>
                  </a:lnTo>
                  <a:lnTo>
                    <a:pt x="5948" y="877433"/>
                  </a:lnTo>
                  <a:lnTo>
                    <a:pt x="22737" y="917241"/>
                  </a:lnTo>
                  <a:lnTo>
                    <a:pt x="48783" y="950960"/>
                  </a:lnTo>
                  <a:lnTo>
                    <a:pt x="82502" y="977006"/>
                  </a:lnTo>
                  <a:lnTo>
                    <a:pt x="122310" y="993795"/>
                  </a:lnTo>
                  <a:lnTo>
                    <a:pt x="166624" y="999744"/>
                  </a:lnTo>
                  <a:lnTo>
                    <a:pt x="1835911" y="999744"/>
                  </a:lnTo>
                  <a:lnTo>
                    <a:pt x="1880225" y="993795"/>
                  </a:lnTo>
                  <a:lnTo>
                    <a:pt x="1920033" y="977006"/>
                  </a:lnTo>
                  <a:lnTo>
                    <a:pt x="1953752" y="950960"/>
                  </a:lnTo>
                  <a:lnTo>
                    <a:pt x="1979798" y="917241"/>
                  </a:lnTo>
                  <a:lnTo>
                    <a:pt x="1996587" y="877433"/>
                  </a:lnTo>
                  <a:lnTo>
                    <a:pt x="2002535" y="833119"/>
                  </a:lnTo>
                  <a:lnTo>
                    <a:pt x="2002535" y="166624"/>
                  </a:lnTo>
                  <a:lnTo>
                    <a:pt x="1996587" y="122310"/>
                  </a:lnTo>
                  <a:lnTo>
                    <a:pt x="1979798" y="82502"/>
                  </a:lnTo>
                  <a:lnTo>
                    <a:pt x="1953752" y="48783"/>
                  </a:lnTo>
                  <a:lnTo>
                    <a:pt x="1920033" y="22737"/>
                  </a:lnTo>
                  <a:lnTo>
                    <a:pt x="1880225" y="5948"/>
                  </a:lnTo>
                  <a:lnTo>
                    <a:pt x="1835911" y="0"/>
                  </a:lnTo>
                  <a:close/>
                </a:path>
              </a:pathLst>
            </a:custGeom>
            <a:solidFill>
              <a:srgbClr val="43BB8D"/>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20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p:txBody>
        </p:sp>
        <p:sp>
          <p:nvSpPr>
            <p:cNvPr id="757" name="Google Shape;757;p39"/>
            <p:cNvSpPr/>
            <p:nvPr/>
          </p:nvSpPr>
          <p:spPr>
            <a:xfrm>
              <a:off x="1761744" y="3026663"/>
              <a:ext cx="2002789" cy="1000125"/>
            </a:xfrm>
            <a:custGeom>
              <a:avLst/>
              <a:gdLst/>
              <a:ahLst/>
              <a:cxnLst/>
              <a:rect l="l" t="t" r="r" b="b"/>
              <a:pathLst>
                <a:path w="2002789" h="1000125" extrusionOk="0">
                  <a:moveTo>
                    <a:pt x="0" y="166624"/>
                  </a:moveTo>
                  <a:lnTo>
                    <a:pt x="5948" y="122310"/>
                  </a:lnTo>
                  <a:lnTo>
                    <a:pt x="22737" y="82502"/>
                  </a:lnTo>
                  <a:lnTo>
                    <a:pt x="48783" y="48783"/>
                  </a:lnTo>
                  <a:lnTo>
                    <a:pt x="82502" y="22737"/>
                  </a:lnTo>
                  <a:lnTo>
                    <a:pt x="122310" y="5948"/>
                  </a:lnTo>
                  <a:lnTo>
                    <a:pt x="166624" y="0"/>
                  </a:lnTo>
                  <a:lnTo>
                    <a:pt x="1835911" y="0"/>
                  </a:lnTo>
                  <a:lnTo>
                    <a:pt x="1880225" y="5948"/>
                  </a:lnTo>
                  <a:lnTo>
                    <a:pt x="1920033" y="22737"/>
                  </a:lnTo>
                  <a:lnTo>
                    <a:pt x="1953752" y="48783"/>
                  </a:lnTo>
                  <a:lnTo>
                    <a:pt x="1979798" y="82502"/>
                  </a:lnTo>
                  <a:lnTo>
                    <a:pt x="1996587" y="122310"/>
                  </a:lnTo>
                  <a:lnTo>
                    <a:pt x="2002535" y="166624"/>
                  </a:lnTo>
                  <a:lnTo>
                    <a:pt x="2002535" y="833119"/>
                  </a:lnTo>
                  <a:lnTo>
                    <a:pt x="1996587" y="877433"/>
                  </a:lnTo>
                  <a:lnTo>
                    <a:pt x="1979798" y="917241"/>
                  </a:lnTo>
                  <a:lnTo>
                    <a:pt x="1953752" y="950960"/>
                  </a:lnTo>
                  <a:lnTo>
                    <a:pt x="1920033" y="977006"/>
                  </a:lnTo>
                  <a:lnTo>
                    <a:pt x="1880225" y="993795"/>
                  </a:lnTo>
                  <a:lnTo>
                    <a:pt x="1835911" y="999744"/>
                  </a:lnTo>
                  <a:lnTo>
                    <a:pt x="166624" y="999744"/>
                  </a:lnTo>
                  <a:lnTo>
                    <a:pt x="122310" y="993795"/>
                  </a:lnTo>
                  <a:lnTo>
                    <a:pt x="82502" y="977006"/>
                  </a:lnTo>
                  <a:lnTo>
                    <a:pt x="48783" y="950960"/>
                  </a:lnTo>
                  <a:lnTo>
                    <a:pt x="22737" y="917241"/>
                  </a:lnTo>
                  <a:lnTo>
                    <a:pt x="5948" y="877433"/>
                  </a:lnTo>
                  <a:lnTo>
                    <a:pt x="0" y="833119"/>
                  </a:lnTo>
                  <a:lnTo>
                    <a:pt x="0" y="166624"/>
                  </a:lnTo>
                  <a:close/>
                </a:path>
              </a:pathLst>
            </a:custGeom>
            <a:solidFill>
              <a:srgbClr val="43BB8D"/>
            </a:solidFill>
            <a:ln w="12175"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endParaRPr sz="2000"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p:txBody>
        </p:sp>
      </p:grpSp>
      <p:sp>
        <p:nvSpPr>
          <p:cNvPr id="758" name="Google Shape;758;p39"/>
          <p:cNvSpPr txBox="1"/>
          <p:nvPr/>
        </p:nvSpPr>
        <p:spPr>
          <a:xfrm>
            <a:off x="451284" y="3030819"/>
            <a:ext cx="2216825" cy="591640"/>
          </a:xfrm>
          <a:prstGeom prst="rect">
            <a:avLst/>
          </a:prstGeom>
          <a:noFill/>
          <a:ln>
            <a:noFill/>
          </a:ln>
        </p:spPr>
        <p:txBody>
          <a:bodyPr spcFirstLastPara="1" wrap="square" lIns="0" tIns="14600" rIns="0" bIns="0" anchor="t" anchorCtr="0">
            <a:noAutofit/>
          </a:bodyPr>
          <a:lstStyle/>
          <a:p>
            <a:pPr marL="0" marR="0" lvl="0" indent="0" algn="ctr" rtl="0">
              <a:spcBef>
                <a:spcPts val="0"/>
              </a:spcBef>
              <a:spcAft>
                <a:spcPts val="0"/>
              </a:spcAft>
              <a:buNone/>
            </a:pP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5.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Нәтижелерді</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Times New Roman"/>
              </a:rPr>
              <a:t>ұсыну</a:t>
            </a:r>
            <a:endParaRPr sz="2000" dirty="0">
              <a:latin typeface="Tahoma" panose="020B0604030504040204" pitchFamily="34" charset="0"/>
              <a:ea typeface="Tahoma" panose="020B0604030504040204" pitchFamily="34" charset="0"/>
              <a:cs typeface="Tahoma" panose="020B0604030504040204" pitchFamily="34" charset="0"/>
            </a:endParaRPr>
          </a:p>
        </p:txBody>
      </p:sp>
      <p:sp>
        <p:nvSpPr>
          <p:cNvPr id="759" name="Google Shape;759;p39"/>
          <p:cNvSpPr/>
          <p:nvPr/>
        </p:nvSpPr>
        <p:spPr>
          <a:xfrm>
            <a:off x="6184485" y="2092672"/>
            <a:ext cx="5554210" cy="4247276"/>
          </a:xfrm>
          <a:prstGeom prst="rect">
            <a:avLst/>
          </a:prstGeom>
          <a:solidFill>
            <a:schemeClr val="bg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1.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Мәселені</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немесе</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тапсырманы</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анықтау</a:t>
            </a:r>
            <a:endParaRPr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endParaRPr>
          </a:p>
          <a:p>
            <a:pPr marL="0" marR="0" lvl="0" indent="0" algn="l" rtl="0">
              <a:spcBef>
                <a:spcPts val="0"/>
              </a:spcBef>
              <a:spcAft>
                <a:spcPts val="0"/>
              </a:spcAft>
              <a:buNone/>
            </a:pPr>
            <a:r>
              <a:rPr lang="ru-RU" dirty="0" err="1">
                <a:latin typeface="Tahoma" panose="020B0604030504040204" pitchFamily="34" charset="0"/>
                <a:ea typeface="Tahoma" panose="020B0604030504040204" pitchFamily="34" charset="0"/>
                <a:cs typeface="Tahoma" panose="020B0604030504040204" pitchFamily="34" charset="0"/>
                <a:sym typeface="Times New Roman"/>
              </a:rPr>
              <a:t>Шешілетін</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тапсырманы</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немесе</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мәселені</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жақсы</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түсіну</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зерттеу</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болуы</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керек</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a:highlight>
                  <a:srgbClr val="000000"/>
                </a:highlight>
                <a:latin typeface="Tahoma" panose="020B0604030504040204" pitchFamily="34" charset="0"/>
                <a:ea typeface="Tahoma" panose="020B0604030504040204" pitchFamily="34" charset="0"/>
                <a:cs typeface="Tahoma" panose="020B0604030504040204" pitchFamily="34" charset="0"/>
                <a:sym typeface="Times New Roman"/>
              </a:rPr>
              <a:t> </a:t>
            </a:r>
            <a:endParaRPr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2.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Мәселені</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шешуге</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байланысты</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идеяларды</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зерттеу</a:t>
            </a:r>
            <a:endParaRPr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endParaRPr>
          </a:p>
          <a:p>
            <a:pPr marL="0" marR="0" lvl="0" indent="0" algn="l" rtl="0">
              <a:spcBef>
                <a:spcPts val="0"/>
              </a:spcBef>
              <a:spcAft>
                <a:spcPts val="0"/>
              </a:spcAft>
              <a:buNone/>
            </a:pPr>
            <a:r>
              <a:rPr lang="ru-RU" dirty="0" err="1">
                <a:latin typeface="Tahoma" panose="020B0604030504040204" pitchFamily="34" charset="0"/>
                <a:ea typeface="Tahoma" panose="020B0604030504040204" pitchFamily="34" charset="0"/>
                <a:cs typeface="Tahoma" panose="020B0604030504040204" pitchFamily="34" charset="0"/>
                <a:sym typeface="Times New Roman"/>
              </a:rPr>
              <a:t>Миға</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шабуыл</a:t>
            </a:r>
            <a:r>
              <a:rPr lang="ru-RU" dirty="0">
                <a:latin typeface="Tahoma" panose="020B0604030504040204" pitchFamily="34" charset="0"/>
                <a:ea typeface="Tahoma" panose="020B0604030504040204" pitchFamily="34" charset="0"/>
                <a:cs typeface="Tahoma" panose="020B0604030504040204" pitchFamily="34" charset="0"/>
                <a:sym typeface="Times New Roman"/>
              </a:rPr>
              <a:t>/</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проблеманы</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шешудің</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мүмкін</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шешімдерін</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талқылау</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қажет</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болған</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жағдайда</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зерттеу</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жүргізу</a:t>
            </a:r>
            <a:r>
              <a:rPr lang="ru-RU" dirty="0">
                <a:latin typeface="Tahoma" panose="020B0604030504040204" pitchFamily="34" charset="0"/>
                <a:ea typeface="Tahoma" panose="020B0604030504040204" pitchFamily="34" charset="0"/>
                <a:cs typeface="Tahoma" panose="020B0604030504040204" pitchFamily="34" charset="0"/>
                <a:sym typeface="Times New Roman"/>
              </a:rPr>
              <a:t>.</a:t>
            </a:r>
            <a:r>
              <a:rPr lang="ru-RU" dirty="0">
                <a:highlight>
                  <a:srgbClr val="000000"/>
                </a:highlight>
                <a:latin typeface="Tahoma" panose="020B0604030504040204" pitchFamily="34" charset="0"/>
                <a:ea typeface="Tahoma" panose="020B0604030504040204" pitchFamily="34" charset="0"/>
                <a:cs typeface="Tahoma" panose="020B0604030504040204" pitchFamily="34" charset="0"/>
                <a:sym typeface="Times New Roman"/>
              </a:rPr>
              <a:t> </a:t>
            </a:r>
            <a:endParaRPr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3.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Шешімді</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жоспарлау</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және</a:t>
            </a:r>
            <a:r>
              <a:rPr lang="ru-RU"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rPr>
              <a:t>әзірлеу</a:t>
            </a:r>
            <a:endParaRPr b="1" dirty="0">
              <a:highlight>
                <a:schemeClr val="lt1"/>
              </a:highlight>
              <a:latin typeface="Tahoma" panose="020B0604030504040204" pitchFamily="34" charset="0"/>
              <a:ea typeface="Tahoma" panose="020B0604030504040204" pitchFamily="34" charset="0"/>
              <a:cs typeface="Tahoma" panose="020B0604030504040204" pitchFamily="34" charset="0"/>
              <a:sym typeface="Times New Roman"/>
            </a:endParaRPr>
          </a:p>
          <a:p>
            <a:pPr marL="0" marR="0" lvl="0" indent="0" algn="l" rtl="0">
              <a:spcBef>
                <a:spcPts val="0"/>
              </a:spcBef>
              <a:spcAft>
                <a:spcPts val="0"/>
              </a:spcAft>
              <a:buNone/>
            </a:pPr>
            <a:r>
              <a:rPr lang="ru-RU" dirty="0" err="1">
                <a:latin typeface="Tahoma" panose="020B0604030504040204" pitchFamily="34" charset="0"/>
                <a:ea typeface="Tahoma" panose="020B0604030504040204" pitchFamily="34" charset="0"/>
                <a:cs typeface="Tahoma" panose="020B0604030504040204" pitchFamily="34" charset="0"/>
                <a:sym typeface="Times New Roman"/>
              </a:rPr>
              <a:t>Шешімді</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таңдап</a:t>
            </a:r>
            <a:r>
              <a:rPr lang="ru-RU" dirty="0">
                <a:latin typeface="Tahoma" panose="020B0604030504040204" pitchFamily="34" charset="0"/>
                <a:ea typeface="Tahoma" panose="020B0604030504040204" pitchFamily="34" charset="0"/>
                <a:cs typeface="Tahoma" panose="020B0604030504040204" pitchFamily="34" charset="0"/>
                <a:sym typeface="Times New Roman"/>
              </a:rPr>
              <a:t>, оны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әзірлеу</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мысалы</a:t>
            </a:r>
            <a:r>
              <a:rPr lang="ru-RU" dirty="0">
                <a:latin typeface="Tahoma" panose="020B0604030504040204" pitchFamily="34" charset="0"/>
                <a:ea typeface="Tahoma" panose="020B0604030504040204" pitchFamily="34" charset="0"/>
                <a:cs typeface="Tahoma" panose="020B0604030504040204" pitchFamily="34" charset="0"/>
                <a:sym typeface="Times New Roman"/>
              </a:rPr>
              <a:t>, прототип).</a:t>
            </a:r>
            <a:endParaRPr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ru-RU" b="1" dirty="0">
                <a:latin typeface="Tahoma" panose="020B0604030504040204" pitchFamily="34" charset="0"/>
                <a:ea typeface="Tahoma" panose="020B0604030504040204" pitchFamily="34" charset="0"/>
                <a:cs typeface="Tahoma" panose="020B0604030504040204" pitchFamily="34" charset="0"/>
                <a:sym typeface="Times New Roman"/>
              </a:rPr>
              <a:t>4. </a:t>
            </a:r>
            <a:r>
              <a:rPr lang="ru-RU" b="1" dirty="0" err="1">
                <a:latin typeface="Tahoma" panose="020B0604030504040204" pitchFamily="34" charset="0"/>
                <a:ea typeface="Tahoma" panose="020B0604030504040204" pitchFamily="34" charset="0"/>
                <a:cs typeface="Tahoma" panose="020B0604030504040204" pitchFamily="34" charset="0"/>
                <a:sym typeface="Times New Roman"/>
              </a:rPr>
              <a:t>Шешімді</a:t>
            </a:r>
            <a:r>
              <a:rPr lang="ru-RU" b="1" dirty="0">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latin typeface="Tahoma" panose="020B0604030504040204" pitchFamily="34" charset="0"/>
                <a:ea typeface="Tahoma" panose="020B0604030504040204" pitchFamily="34" charset="0"/>
                <a:cs typeface="Tahoma" panose="020B0604030504040204" pitchFamily="34" charset="0"/>
                <a:sym typeface="Times New Roman"/>
              </a:rPr>
              <a:t>сынау</a:t>
            </a:r>
            <a:r>
              <a:rPr lang="ru-RU" b="1" dirty="0">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latin typeface="Tahoma" panose="020B0604030504040204" pitchFamily="34" charset="0"/>
                <a:ea typeface="Tahoma" panose="020B0604030504040204" pitchFamily="34" charset="0"/>
                <a:cs typeface="Tahoma" panose="020B0604030504040204" pitchFamily="34" charset="0"/>
                <a:sym typeface="Times New Roman"/>
              </a:rPr>
              <a:t>және</a:t>
            </a:r>
            <a:r>
              <a:rPr lang="ru-RU" b="1" dirty="0">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latin typeface="Tahoma" panose="020B0604030504040204" pitchFamily="34" charset="0"/>
                <a:ea typeface="Tahoma" panose="020B0604030504040204" pitchFamily="34" charset="0"/>
                <a:cs typeface="Tahoma" panose="020B0604030504040204" pitchFamily="34" charset="0"/>
                <a:sym typeface="Times New Roman"/>
              </a:rPr>
              <a:t>бағалау</a:t>
            </a:r>
            <a:r>
              <a:rPr lang="ru-RU" b="1" dirty="0">
                <a:latin typeface="Tahoma" panose="020B0604030504040204" pitchFamily="34" charset="0"/>
                <a:ea typeface="Tahoma" panose="020B0604030504040204" pitchFamily="34" charset="0"/>
                <a:cs typeface="Tahoma" panose="020B0604030504040204" pitchFamily="34" charset="0"/>
                <a:sym typeface="Times New Roman"/>
              </a:rPr>
              <a:t> </a:t>
            </a:r>
            <a:endParaRPr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ru-RU" dirty="0" err="1">
                <a:latin typeface="Tahoma" panose="020B0604030504040204" pitchFamily="34" charset="0"/>
                <a:ea typeface="Tahoma" panose="020B0604030504040204" pitchFamily="34" charset="0"/>
                <a:cs typeface="Tahoma" panose="020B0604030504040204" pitchFamily="34" charset="0"/>
                <a:sym typeface="Times New Roman"/>
              </a:rPr>
              <a:t>Шешімді</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сынау</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және</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бағалау</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Қажет</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болған</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жағдайда</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ғылыми</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әдістерді</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қолдану</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Қажет</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болса</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шешімді</a:t>
            </a:r>
            <a:r>
              <a:rPr lang="ru-RU" dirty="0">
                <a:latin typeface="Tahoma" panose="020B0604030504040204" pitchFamily="34" charset="0"/>
                <a:ea typeface="Tahoma" panose="020B0604030504040204" pitchFamily="34" charset="0"/>
                <a:cs typeface="Tahoma" panose="020B0604030504040204" pitchFamily="34" charset="0"/>
                <a:sym typeface="Times New Roman"/>
              </a:rPr>
              <a:t> </a:t>
            </a:r>
            <a:r>
              <a:rPr lang="ru-RU" dirty="0" err="1">
                <a:latin typeface="Tahoma" panose="020B0604030504040204" pitchFamily="34" charset="0"/>
                <a:ea typeface="Tahoma" panose="020B0604030504040204" pitchFamily="34" charset="0"/>
                <a:cs typeface="Tahoma" panose="020B0604030504040204" pitchFamily="34" charset="0"/>
                <a:sym typeface="Times New Roman"/>
              </a:rPr>
              <a:t>өзгерту</a:t>
            </a:r>
            <a:r>
              <a:rPr lang="ru-RU" dirty="0">
                <a:latin typeface="Tahoma" panose="020B0604030504040204" pitchFamily="34" charset="0"/>
                <a:ea typeface="Tahoma" panose="020B0604030504040204" pitchFamily="34" charset="0"/>
                <a:cs typeface="Tahoma" panose="020B0604030504040204" pitchFamily="34" charset="0"/>
                <a:sym typeface="Times New Roman"/>
              </a:rPr>
              <a:t>.</a:t>
            </a:r>
            <a:endParaRPr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ru-RU" b="1" dirty="0">
                <a:latin typeface="Tahoma" panose="020B0604030504040204" pitchFamily="34" charset="0"/>
                <a:ea typeface="Tahoma" panose="020B0604030504040204" pitchFamily="34" charset="0"/>
                <a:cs typeface="Tahoma" panose="020B0604030504040204" pitchFamily="34" charset="0"/>
                <a:sym typeface="Times New Roman"/>
              </a:rPr>
              <a:t>5. </a:t>
            </a:r>
            <a:r>
              <a:rPr lang="ru-RU" b="1" dirty="0" err="1">
                <a:latin typeface="Tahoma" panose="020B0604030504040204" pitchFamily="34" charset="0"/>
                <a:ea typeface="Tahoma" panose="020B0604030504040204" pitchFamily="34" charset="0"/>
                <a:cs typeface="Tahoma" panose="020B0604030504040204" pitchFamily="34" charset="0"/>
                <a:sym typeface="Times New Roman"/>
              </a:rPr>
              <a:t>Нәтижелерді</a:t>
            </a:r>
            <a:r>
              <a:rPr lang="ru-RU" b="1" dirty="0">
                <a:latin typeface="Tahoma" panose="020B0604030504040204" pitchFamily="34" charset="0"/>
                <a:ea typeface="Tahoma" panose="020B0604030504040204" pitchFamily="34" charset="0"/>
                <a:cs typeface="Tahoma" panose="020B0604030504040204" pitchFamily="34" charset="0"/>
                <a:sym typeface="Times New Roman"/>
              </a:rPr>
              <a:t> </a:t>
            </a:r>
            <a:r>
              <a:rPr lang="ru-RU" b="1" dirty="0" err="1">
                <a:latin typeface="Tahoma" panose="020B0604030504040204" pitchFamily="34" charset="0"/>
                <a:ea typeface="Tahoma" panose="020B0604030504040204" pitchFamily="34" charset="0"/>
                <a:cs typeface="Tahoma" panose="020B0604030504040204" pitchFamily="34" charset="0"/>
                <a:sym typeface="Times New Roman"/>
              </a:rPr>
              <a:t>ұсыну</a:t>
            </a:r>
            <a:endParaRPr b="1" dirty="0">
              <a:latin typeface="Tahoma" panose="020B0604030504040204" pitchFamily="34" charset="0"/>
              <a:ea typeface="Tahoma" panose="020B0604030504040204" pitchFamily="34" charset="0"/>
              <a:cs typeface="Tahoma" panose="020B0604030504040204" pitchFamily="34" charset="0"/>
              <a:sym typeface="Times New Roman"/>
            </a:endParaRPr>
          </a:p>
        </p:txBody>
      </p:sp>
      <p:pic>
        <p:nvPicPr>
          <p:cNvPr id="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48777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61258" y="2872269"/>
            <a:ext cx="11547565" cy="3780907"/>
          </a:xfrm>
          <a:prstGeom prst="rect">
            <a:avLst/>
          </a:prstGeom>
        </p:spPr>
        <p:txBody>
          <a:bodyPr wrap="square">
            <a:spAutoFit/>
          </a:bodyPr>
          <a:lstStyle/>
          <a:p>
            <a:pPr marL="228600" algn="just">
              <a:lnSpc>
                <a:spcPct val="107000"/>
              </a:lnSpc>
              <a:spcAft>
                <a:spcPts val="0"/>
              </a:spcAft>
            </a:pPr>
            <a:r>
              <a:rPr lang="kk-KZ" sz="1600" dirty="0">
                <a:latin typeface="Tahoma" panose="020B0604030504040204" pitchFamily="34" charset="0"/>
                <a:ea typeface="Tahoma" panose="020B0604030504040204" pitchFamily="34" charset="0"/>
                <a:cs typeface="Tahoma" panose="020B0604030504040204" pitchFamily="34" charset="0"/>
              </a:rPr>
              <a:t>1. Әр баспалдақтың (басқыштың) биіктігі 15 см болса, баспалдақтың жалпы биіктігі қандай?</a:t>
            </a:r>
            <a:endParaRPr lang="ru-RU" sz="1600" dirty="0">
              <a:latin typeface="Tahoma" panose="020B0604030504040204" pitchFamily="34" charset="0"/>
              <a:ea typeface="Tahoma" panose="020B0604030504040204" pitchFamily="34" charset="0"/>
              <a:cs typeface="Tahoma" panose="020B0604030504040204" pitchFamily="34" charset="0"/>
            </a:endParaRPr>
          </a:p>
          <a:p>
            <a:pPr marL="1600200" algn="just">
              <a:lnSpc>
                <a:spcPct val="107000"/>
              </a:lnSpc>
              <a:spcAft>
                <a:spcPts val="0"/>
              </a:spcAft>
            </a:pPr>
            <a:r>
              <a:rPr lang="kk-KZ" sz="1600" b="1" dirty="0">
                <a:latin typeface="Tahoma" panose="020B0604030504040204" pitchFamily="34" charset="0"/>
                <a:ea typeface="Tahoma" panose="020B0604030504040204" pitchFamily="34" charset="0"/>
                <a:cs typeface="Tahoma" panose="020B0604030504040204" pitchFamily="34" charset="0"/>
              </a:rPr>
              <a:t>		</a:t>
            </a:r>
            <a:r>
              <a:rPr lang="kk-KZ"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А) 127,2м. В) 126,3м. С) 123,8м. D) 129,6м Е) 124,5м</a:t>
            </a:r>
            <a:endParaRPr lang="ru-RU"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marL="228600" algn="just">
              <a:lnSpc>
                <a:spcPct val="107000"/>
              </a:lnSpc>
              <a:spcAft>
                <a:spcPts val="0"/>
              </a:spcAft>
            </a:pPr>
            <a:r>
              <a:rPr lang="kk-KZ" sz="1600" dirty="0">
                <a:latin typeface="Tahoma" panose="020B0604030504040204" pitchFamily="34" charset="0"/>
                <a:ea typeface="Tahoma" panose="020B0604030504040204" pitchFamily="34" charset="0"/>
                <a:cs typeface="Tahoma" panose="020B0604030504040204" pitchFamily="34" charset="0"/>
              </a:rPr>
              <a:t>2. Баспалдақпен жоғары көтеріле бастаған Қуаныш қария жартысына 92 баспалдақ (басқыш) қалғанда шаршап, кері қайтты. Баспалдақтың ең соңына дейін шығу үшін тағы қанша басқышты басып өтуі қажет еді?</a:t>
            </a:r>
            <a:endParaRPr lang="ru-RU" sz="1600" dirty="0">
              <a:latin typeface="Tahoma" panose="020B0604030504040204" pitchFamily="34" charset="0"/>
              <a:ea typeface="Tahoma" panose="020B0604030504040204" pitchFamily="34" charset="0"/>
              <a:cs typeface="Tahoma" panose="020B0604030504040204" pitchFamily="34" charset="0"/>
            </a:endParaRPr>
          </a:p>
          <a:p>
            <a:pPr marL="1257300" algn="just">
              <a:lnSpc>
                <a:spcPct val="107000"/>
              </a:lnSpc>
              <a:spcAft>
                <a:spcPts val="0"/>
              </a:spcAft>
            </a:pPr>
            <a:r>
              <a:rPr lang="kk-KZ" sz="1600" b="1" dirty="0">
                <a:latin typeface="Tahoma" panose="020B0604030504040204" pitchFamily="34" charset="0"/>
                <a:ea typeface="Tahoma" panose="020B0604030504040204" pitchFamily="34" charset="0"/>
                <a:cs typeface="Tahoma" panose="020B0604030504040204" pitchFamily="34" charset="0"/>
              </a:rPr>
              <a:t>			</a:t>
            </a:r>
            <a:r>
              <a:rPr lang="kk-KZ"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А) 488.   В) 398.   С) 738.   D) 603 Е) 513</a:t>
            </a:r>
            <a:endParaRPr lang="ru-RU"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marL="228600" algn="just">
              <a:lnSpc>
                <a:spcPct val="107000"/>
              </a:lnSpc>
              <a:spcAft>
                <a:spcPts val="0"/>
              </a:spcAft>
            </a:pPr>
            <a:r>
              <a:rPr lang="kk-KZ" sz="1600" dirty="0">
                <a:latin typeface="Tahoma" panose="020B0604030504040204" pitchFamily="34" charset="0"/>
                <a:ea typeface="Tahoma" panose="020B0604030504040204" pitchFamily="34" charset="0"/>
                <a:cs typeface="Tahoma" panose="020B0604030504040204" pitchFamily="34" charset="0"/>
              </a:rPr>
              <a:t>3. Қуаныш қарияның немересі Бейсен әр басқышты басып жоғары көтерілер кезде алғашқы екі баспалдақты басты да, одан кейін әрбір үшінші баспалдақты баса отырып, жоғарыға шықты. </a:t>
            </a:r>
            <a:r>
              <a:rPr lang="ru-RU" sz="1600" dirty="0" err="1">
                <a:latin typeface="Tahoma" panose="020B0604030504040204" pitchFamily="34" charset="0"/>
                <a:ea typeface="Tahoma" panose="020B0604030504040204" pitchFamily="34" charset="0"/>
                <a:cs typeface="Tahoma" panose="020B0604030504040204" pitchFamily="34" charset="0"/>
              </a:rPr>
              <a:t>Бейсен</a:t>
            </a:r>
            <a:r>
              <a:rPr lang="ru-RU" sz="1600" dirty="0">
                <a:latin typeface="Tahoma" panose="020B0604030504040204" pitchFamily="34" charset="0"/>
                <a:ea typeface="Tahoma" panose="020B0604030504040204" pitchFamily="34" charset="0"/>
                <a:cs typeface="Tahoma" panose="020B0604030504040204" pitchFamily="34" charset="0"/>
              </a:rPr>
              <a:t> </a:t>
            </a:r>
            <a:r>
              <a:rPr lang="ru-RU" sz="1600" dirty="0" err="1">
                <a:latin typeface="Tahoma" panose="020B0604030504040204" pitchFamily="34" charset="0"/>
                <a:ea typeface="Tahoma" panose="020B0604030504040204" pitchFamily="34" charset="0"/>
                <a:cs typeface="Tahoma" panose="020B0604030504040204" pitchFamily="34" charset="0"/>
              </a:rPr>
              <a:t>неше</a:t>
            </a:r>
            <a:r>
              <a:rPr lang="ru-RU" sz="1600" dirty="0">
                <a:latin typeface="Tahoma" panose="020B0604030504040204" pitchFamily="34" charset="0"/>
                <a:ea typeface="Tahoma" panose="020B0604030504040204" pitchFamily="34" charset="0"/>
                <a:cs typeface="Tahoma" panose="020B0604030504040204" pitchFamily="34" charset="0"/>
              </a:rPr>
              <a:t> </a:t>
            </a:r>
            <a:r>
              <a:rPr lang="ru-RU" sz="1600" dirty="0" err="1">
                <a:latin typeface="Tahoma" panose="020B0604030504040204" pitchFamily="34" charset="0"/>
                <a:ea typeface="Tahoma" panose="020B0604030504040204" pitchFamily="34" charset="0"/>
                <a:cs typeface="Tahoma" panose="020B0604030504040204" pitchFamily="34" charset="0"/>
              </a:rPr>
              <a:t>баспалдақты</a:t>
            </a:r>
            <a:r>
              <a:rPr lang="ru-RU" sz="1600" dirty="0">
                <a:latin typeface="Tahoma" panose="020B0604030504040204" pitchFamily="34" charset="0"/>
                <a:ea typeface="Tahoma" panose="020B0604030504040204" pitchFamily="34" charset="0"/>
                <a:cs typeface="Tahoma" panose="020B0604030504040204" pitchFamily="34" charset="0"/>
              </a:rPr>
              <a:t> </a:t>
            </a:r>
            <a:r>
              <a:rPr lang="ru-RU" sz="1600" dirty="0" err="1">
                <a:latin typeface="Tahoma" panose="020B0604030504040204" pitchFamily="34" charset="0"/>
                <a:ea typeface="Tahoma" panose="020B0604030504040204" pitchFamily="34" charset="0"/>
                <a:cs typeface="Tahoma" panose="020B0604030504040204" pitchFamily="34" charset="0"/>
              </a:rPr>
              <a:t>баспай</a:t>
            </a:r>
            <a:r>
              <a:rPr lang="ru-RU" sz="1600" dirty="0">
                <a:latin typeface="Tahoma" panose="020B0604030504040204" pitchFamily="34" charset="0"/>
                <a:ea typeface="Tahoma" panose="020B0604030504040204" pitchFamily="34" charset="0"/>
                <a:cs typeface="Tahoma" panose="020B0604030504040204" pitchFamily="34" charset="0"/>
              </a:rPr>
              <a:t> </a:t>
            </a:r>
            <a:r>
              <a:rPr lang="ru-RU" sz="1600" dirty="0" err="1">
                <a:latin typeface="Tahoma" panose="020B0604030504040204" pitchFamily="34" charset="0"/>
                <a:ea typeface="Tahoma" panose="020B0604030504040204" pitchFamily="34" charset="0"/>
                <a:cs typeface="Tahoma" panose="020B0604030504040204" pitchFamily="34" charset="0"/>
              </a:rPr>
              <a:t>қалғанын</a:t>
            </a:r>
            <a:r>
              <a:rPr lang="ru-RU" sz="1600" dirty="0">
                <a:latin typeface="Tahoma" panose="020B0604030504040204" pitchFamily="34" charset="0"/>
                <a:ea typeface="Tahoma" panose="020B0604030504040204" pitchFamily="34" charset="0"/>
                <a:cs typeface="Tahoma" panose="020B0604030504040204" pitchFamily="34" charset="0"/>
              </a:rPr>
              <a:t> </a:t>
            </a:r>
            <a:r>
              <a:rPr lang="ru-RU" sz="1600" dirty="0" err="1">
                <a:latin typeface="Tahoma" panose="020B0604030504040204" pitchFamily="34" charset="0"/>
                <a:ea typeface="Tahoma" panose="020B0604030504040204" pitchFamily="34" charset="0"/>
                <a:cs typeface="Tahoma" panose="020B0604030504040204" pitchFamily="34" charset="0"/>
              </a:rPr>
              <a:t>табыңыз</a:t>
            </a:r>
            <a:r>
              <a:rPr lang="ru-RU" sz="16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kk-KZ"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А) 560.   В) 280.   С) 485. D) 564 Е) 620</a:t>
            </a:r>
            <a:endParaRPr lang="ru-RU"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pPr>
            <a:r>
              <a:rPr lang="kk-KZ" sz="1600" dirty="0">
                <a:latin typeface="Tahoma" panose="020B0604030504040204" pitchFamily="34" charset="0"/>
                <a:ea typeface="Tahoma" panose="020B0604030504040204" pitchFamily="34" charset="0"/>
                <a:cs typeface="Tahoma" panose="020B0604030504040204" pitchFamily="34" charset="0"/>
              </a:rPr>
              <a:t>      4. Спорт мектебінде оқитын Қуаныш қарияның  екінші немересі Бақыт әр баспалдақты басып жоғары көтерілгенде 1 секундта 4 баспалдақ басады. Осы жылдамдығын өзгертпесе, Бақыттың жоғары шығу уақыты шамамен</a:t>
            </a:r>
            <a:endParaRPr lang="ru-RU" sz="1600" dirty="0">
              <a:latin typeface="Tahoma" panose="020B0604030504040204" pitchFamily="34" charset="0"/>
              <a:ea typeface="Tahoma" panose="020B0604030504040204" pitchFamily="34" charset="0"/>
              <a:cs typeface="Tahoma" panose="020B0604030504040204" pitchFamily="34" charset="0"/>
            </a:endParaRPr>
          </a:p>
          <a:p>
            <a:pPr algn="ctr">
              <a:lnSpc>
                <a:spcPct val="107000"/>
              </a:lnSpc>
              <a:spcAft>
                <a:spcPts val="0"/>
              </a:spcAft>
            </a:pPr>
            <a:r>
              <a:rPr lang="kk-KZ"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А) 4минут.   В) </a:t>
            </a:r>
            <a:r>
              <a:rPr lang="ru-RU"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4жарым минут</a:t>
            </a:r>
            <a:r>
              <a:rPr lang="kk-KZ"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С) </a:t>
            </a:r>
            <a:r>
              <a:rPr lang="ru-RU"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5минут</a:t>
            </a:r>
            <a:r>
              <a:rPr lang="kk-KZ"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D) 3жарым минут. Е) 6минут</a:t>
            </a:r>
            <a:endParaRPr lang="ru-RU"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tabLst>
                <a:tab pos="1329055" algn="l"/>
              </a:tabLst>
            </a:pPr>
            <a:r>
              <a:rPr lang="kk-KZ" sz="1600" dirty="0">
                <a:latin typeface="Tahoma" panose="020B0604030504040204" pitchFamily="34" charset="0"/>
                <a:ea typeface="Tahoma" panose="020B0604030504040204" pitchFamily="34" charset="0"/>
                <a:cs typeface="Tahoma" panose="020B0604030504040204" pitchFamily="34" charset="0"/>
              </a:rPr>
              <a:t>5. Әр баспалдақтың биіктігі 15см, ал ені 20см. «Денсаулық баспалдағының» жоғары баспалдағының </a:t>
            </a:r>
            <a:r>
              <a:rPr lang="kk-KZ" sz="1600" u="sng" dirty="0">
                <a:latin typeface="Tahoma" panose="020B0604030504040204" pitchFamily="34" charset="0"/>
                <a:ea typeface="Tahoma" panose="020B0604030504040204" pitchFamily="34" charset="0"/>
                <a:cs typeface="Tahoma" panose="020B0604030504040204" pitchFamily="34" charset="0"/>
              </a:rPr>
              <a:t>төменгі нүктесінен жоғары нүктесіне дейінгі</a:t>
            </a:r>
            <a:r>
              <a:rPr lang="kk-KZ" sz="1600" dirty="0">
                <a:latin typeface="Tahoma" panose="020B0604030504040204" pitchFamily="34" charset="0"/>
                <a:ea typeface="Tahoma" panose="020B0604030504040204" pitchFamily="34" charset="0"/>
                <a:cs typeface="Tahoma" panose="020B0604030504040204" pitchFamily="34" charset="0"/>
              </a:rPr>
              <a:t> ара қашықтық шамамен қанша екенін табыңыз.</a:t>
            </a:r>
            <a:endParaRPr lang="ru-RU" sz="1600" dirty="0">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tabLst>
                <a:tab pos="1329055" algn="l"/>
              </a:tabLst>
            </a:pP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kk-KZ"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А) 300,5м.   В) 315м. С) 294,5м. D) 270м. Е) 285,5м.</a:t>
            </a:r>
            <a:endParaRPr lang="ru-RU" sz="1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Заголовок 1"/>
          <p:cNvSpPr>
            <a:spLocks noGrp="1"/>
          </p:cNvSpPr>
          <p:nvPr>
            <p:ph type="title"/>
          </p:nvPr>
        </p:nvSpPr>
        <p:spPr>
          <a:xfrm>
            <a:off x="3226527" y="166888"/>
            <a:ext cx="8143550" cy="538506"/>
          </a:xfrm>
        </p:spPr>
        <p:txBody>
          <a:bodyPr/>
          <a:lstStyle/>
          <a:p>
            <a:r>
              <a:rPr lang="kk-KZ"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5-сынып «Денсаулық баспалдағы»</a:t>
            </a:r>
            <a:r>
              <a:rPr lang="kk-KZ" sz="28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endParaRPr lang="ru-RU"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8" name="Рисунок 7"/>
          <p:cNvPicPr/>
          <p:nvPr/>
        </p:nvPicPr>
        <p:blipFill>
          <a:blip r:embed="rId2" cstate="print">
            <a:extLst>
              <a:ext uri="{28A0092B-C50C-407E-A947-70E740481C1C}">
                <a14:useLocalDpi xmlns:a14="http://schemas.microsoft.com/office/drawing/2010/main" val="0"/>
              </a:ext>
            </a:extLst>
          </a:blip>
          <a:stretch>
            <a:fillRect/>
          </a:stretch>
        </p:blipFill>
        <p:spPr>
          <a:xfrm>
            <a:off x="418011" y="284453"/>
            <a:ext cx="2526525" cy="2484872"/>
          </a:xfrm>
          <a:prstGeom prst="rect">
            <a:avLst/>
          </a:prstGeom>
        </p:spPr>
      </p:pic>
      <p:sp>
        <p:nvSpPr>
          <p:cNvPr id="10" name="Прямоугольник 9"/>
          <p:cNvSpPr/>
          <p:nvPr/>
        </p:nvSpPr>
        <p:spPr>
          <a:xfrm>
            <a:off x="3085531" y="705394"/>
            <a:ext cx="8605726" cy="2166875"/>
          </a:xfrm>
          <a:prstGeom prst="rect">
            <a:avLst/>
          </a:prstGeom>
        </p:spPr>
        <p:txBody>
          <a:bodyPr wrap="square">
            <a:spAutoFit/>
          </a:bodyPr>
          <a:lstStyle/>
          <a:p>
            <a:pPr algn="just">
              <a:lnSpc>
                <a:spcPct val="107000"/>
              </a:lnSpc>
              <a:spcAft>
                <a:spcPts val="800"/>
              </a:spcAft>
            </a:pPr>
            <a:r>
              <a:rPr lang="kk-KZ" b="1" dirty="0">
                <a:latin typeface="Tahoma" panose="020B0604030504040204" pitchFamily="34" charset="0"/>
                <a:ea typeface="Tahoma" panose="020B0604030504040204" pitchFamily="34" charset="0"/>
                <a:cs typeface="Tahoma" panose="020B0604030504040204" pitchFamily="34" charset="0"/>
              </a:rPr>
              <a:t>Алматы қаласындағы «Медеу» мұз айдынының жанындағы 842 баспалдақтан (басқыштан) тұратын әйгілі баспалдақ қала тұрғындарына да, қонақтарға да жақсы мәлім. Оған тоқтамай шығуға екінің бірінің шамасы келе бермейді, бірақ бөгеттің үстінен ғана ашылатын арқан жолжың, оның айналасындағы таулардың сұлу көрінісін тамашалау үшінтәуекел етіп көруге тұрарлықтай.  Қуаныш қария екі немересімен осы көріністі тамашалауға келді.</a:t>
            </a:r>
            <a:endParaRPr lang="ru-RU" sz="1400" b="1"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662778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0358" y="291954"/>
            <a:ext cx="3160122" cy="685124"/>
          </a:xfrm>
          <a:prstGeom prst="rect">
            <a:avLst/>
          </a:prstGeom>
        </p:spPr>
        <p:txBody>
          <a:bodyPr wrap="square">
            <a:spAutoFit/>
          </a:bodyPr>
          <a:lstStyle/>
          <a:p>
            <a:pPr marL="228600">
              <a:lnSpc>
                <a:spcPct val="107000"/>
              </a:lnSpc>
              <a:spcAft>
                <a:spcPts val="0"/>
              </a:spcAft>
            </a:pPr>
            <a:r>
              <a:rPr lang="kk-KZ"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Шешуі:</a:t>
            </a:r>
          </a:p>
        </p:txBody>
      </p:sp>
      <mc:AlternateContent xmlns:mc="http://schemas.openxmlformats.org/markup-compatibility/2006" xmlns:a14="http://schemas.microsoft.com/office/drawing/2010/main">
        <mc:Choice Requires="a14">
          <p:sp>
            <p:nvSpPr>
              <p:cNvPr id="3" name="Прямоугольник 2"/>
              <p:cNvSpPr/>
              <p:nvPr/>
            </p:nvSpPr>
            <p:spPr>
              <a:xfrm>
                <a:off x="352696" y="1107706"/>
                <a:ext cx="11495315" cy="4771756"/>
              </a:xfrm>
              <a:prstGeom prst="rect">
                <a:avLst/>
              </a:prstGeom>
            </p:spPr>
            <p:txBody>
              <a:bodyPr wrap="square">
                <a:spAutoFit/>
              </a:bodyPr>
              <a:lstStyle/>
              <a:p>
                <a:pPr algn="just">
                  <a:lnSpc>
                    <a:spcPct val="107000"/>
                  </a:lnSpc>
                  <a:spcAft>
                    <a:spcPts val="800"/>
                  </a:spcAft>
                </a:pPr>
                <a:r>
                  <a:rPr lang="kk-KZ" sz="2000" b="1" dirty="0">
                    <a:latin typeface="Tahoma" panose="020B0604030504040204" pitchFamily="34" charset="0"/>
                    <a:ea typeface="Tahoma" panose="020B0604030504040204" pitchFamily="34" charset="0"/>
                    <a:cs typeface="Tahoma" panose="020B0604030504040204" pitchFamily="34" charset="0"/>
                  </a:rPr>
                  <a:t>№1</a:t>
                </a:r>
                <a:r>
                  <a:rPr lang="kk-KZ" sz="2000" dirty="0">
                    <a:latin typeface="Tahoma" panose="020B0604030504040204" pitchFamily="34" charset="0"/>
                    <a:ea typeface="Tahoma" panose="020B0604030504040204" pitchFamily="34" charset="0"/>
                    <a:cs typeface="Tahoma" panose="020B0604030504040204" pitchFamily="34" charset="0"/>
                  </a:rPr>
                  <a:t>. Басқыштар саны 842, онда баспалдақтың жалпы биіктігі:</a:t>
                </a:r>
                <a:endParaRPr lang="ru-RU" sz="20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14:m>
                  <m:oMath xmlns:m="http://schemas.openxmlformats.org/officeDocument/2006/math">
                    <m:r>
                      <a:rPr lang="kk-KZ" sz="2000" i="1">
                        <a:latin typeface="Cambria Math" panose="02040503050406030204" pitchFamily="18" charset="0"/>
                        <a:ea typeface="Calibri" panose="020F0502020204030204" pitchFamily="34" charset="0"/>
                        <a:cs typeface="Times New Roman" panose="02020603050405020304" pitchFamily="18" charset="0"/>
                      </a:rPr>
                      <m:t>𝐻</m:t>
                    </m:r>
                    <m:r>
                      <a:rPr lang="kk-KZ" sz="2000" i="1">
                        <a:latin typeface="Cambria Math" panose="02040503050406030204" pitchFamily="18" charset="0"/>
                        <a:ea typeface="Calibri" panose="020F0502020204030204" pitchFamily="34" charset="0"/>
                        <a:cs typeface="Times New Roman" panose="02020603050405020304" pitchFamily="18" charset="0"/>
                      </a:rPr>
                      <m:t>=842∙0,15=126,3м.</m:t>
                    </m:r>
                  </m:oMath>
                </a14:m>
                <a:r>
                  <a:rPr lang="kk-KZ" sz="2000" i="1" dirty="0">
                    <a:latin typeface="Tahoma" panose="020B0604030504040204" pitchFamily="34" charset="0"/>
                    <a:ea typeface="Tahoma" panose="020B0604030504040204" pitchFamily="34" charset="0"/>
                    <a:cs typeface="Tahoma" panose="020B0604030504040204" pitchFamily="34" charset="0"/>
                  </a:rPr>
                  <a:t>  											   </a:t>
                </a:r>
                <a:r>
                  <a:rPr lang="kk-KZ"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Жауабы: В</a:t>
                </a:r>
                <a:endParaRPr lang="ru-RU" sz="20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2000" b="1" dirty="0">
                    <a:latin typeface="Tahoma" panose="020B0604030504040204" pitchFamily="34" charset="0"/>
                    <a:ea typeface="Tahoma" panose="020B0604030504040204" pitchFamily="34" charset="0"/>
                    <a:cs typeface="Tahoma" panose="020B0604030504040204" pitchFamily="34" charset="0"/>
                  </a:rPr>
                  <a:t>№2. </a:t>
                </a:r>
                <a:r>
                  <a:rPr lang="kk-KZ" sz="2000" dirty="0">
                    <a:latin typeface="Tahoma" panose="020B0604030504040204" pitchFamily="34" charset="0"/>
                    <a:ea typeface="Tahoma" panose="020B0604030504040204" pitchFamily="34" charset="0"/>
                    <a:cs typeface="Tahoma" panose="020B0604030504040204" pitchFamily="34" charset="0"/>
                  </a:rPr>
                  <a:t>Басқыштар саны  842, онда баспалдақтың ең соңына  дейін шығу үшін  әлі 842:2+92=421+92=513 баспалдақты басып өту қажет еді.  </a:t>
                </a:r>
                <a:r>
                  <a:rPr lang="kk-KZ"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Жауабы: Е. </a:t>
                </a:r>
                <a:endParaRPr lang="ru-RU" sz="20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2000" b="1" dirty="0">
                    <a:latin typeface="Tahoma" panose="020B0604030504040204" pitchFamily="34" charset="0"/>
                    <a:ea typeface="Tahoma" panose="020B0604030504040204" pitchFamily="34" charset="0"/>
                    <a:cs typeface="Tahoma" panose="020B0604030504040204" pitchFamily="34" charset="0"/>
                  </a:rPr>
                  <a:t>№3.</a:t>
                </a:r>
                <a:r>
                  <a:rPr lang="kk-KZ" sz="2000" dirty="0">
                    <a:latin typeface="Tahoma" panose="020B0604030504040204" pitchFamily="34" charset="0"/>
                    <a:ea typeface="Tahoma" panose="020B0604030504040204" pitchFamily="34" charset="0"/>
                    <a:cs typeface="Tahoma" panose="020B0604030504040204" pitchFamily="34" charset="0"/>
                  </a:rPr>
                  <a:t> Басқыштар саны 842, Бейсен 2 басқышты басқаннан кейін қалған басқыштардың үштен екісін баспады: </a:t>
                </a:r>
                <a14:m>
                  <m:oMath xmlns:m="http://schemas.openxmlformats.org/officeDocument/2006/math">
                    <m:r>
                      <a:rPr lang="kk-KZ" sz="2000" i="1">
                        <a:latin typeface="Cambria Math" panose="02040503050406030204" pitchFamily="18" charset="0"/>
                        <a:ea typeface="Calibri" panose="020F0502020204030204" pitchFamily="34" charset="0"/>
                        <a:cs typeface="Times New Roman" panose="02020603050405020304" pitchFamily="18" charset="0"/>
                      </a:rPr>
                      <m:t>840∙</m:t>
                    </m:r>
                    <m:f>
                      <m:fPr>
                        <m:ctrlPr>
                          <a:rPr lang="ru-RU" sz="2000" i="1">
                            <a:latin typeface="Cambria Math" panose="02040503050406030204" pitchFamily="18" charset="0"/>
                            <a:ea typeface="Calibri" panose="020F0502020204030204" pitchFamily="34" charset="0"/>
                            <a:cs typeface="Times New Roman" panose="02020603050405020304" pitchFamily="18" charset="0"/>
                          </a:rPr>
                        </m:ctrlPr>
                      </m:fPr>
                      <m:num>
                        <m:r>
                          <a:rPr lang="kk-KZ" sz="2000" i="1">
                            <a:latin typeface="Cambria Math" panose="02040503050406030204" pitchFamily="18" charset="0"/>
                            <a:ea typeface="Calibri" panose="020F0502020204030204" pitchFamily="34" charset="0"/>
                            <a:cs typeface="Times New Roman" panose="02020603050405020304" pitchFamily="18" charset="0"/>
                          </a:rPr>
                          <m:t>2</m:t>
                        </m:r>
                      </m:num>
                      <m:den>
                        <m:r>
                          <a:rPr lang="kk-KZ" sz="2000" i="1">
                            <a:latin typeface="Cambria Math" panose="02040503050406030204" pitchFamily="18" charset="0"/>
                            <a:ea typeface="Calibri" panose="020F0502020204030204" pitchFamily="34" charset="0"/>
                            <a:cs typeface="Times New Roman" panose="02020603050405020304" pitchFamily="18" charset="0"/>
                          </a:rPr>
                          <m:t>3</m:t>
                        </m:r>
                      </m:den>
                    </m:f>
                    <m:r>
                      <a:rPr lang="kk-KZ" sz="2000" i="1">
                        <a:latin typeface="Cambria Math" panose="02040503050406030204" pitchFamily="18" charset="0"/>
                        <a:ea typeface="Calibri" panose="020F0502020204030204" pitchFamily="34" charset="0"/>
                        <a:cs typeface="Times New Roman" panose="02020603050405020304" pitchFamily="18" charset="0"/>
                      </a:rPr>
                      <m:t>=280∙2=560</m:t>
                    </m:r>
                  </m:oMath>
                </a14:m>
                <a:r>
                  <a:rPr lang="kk-KZ" sz="2000" dirty="0">
                    <a:latin typeface="Tahoma" panose="020B0604030504040204" pitchFamily="34" charset="0"/>
                    <a:ea typeface="Tahoma" panose="020B0604030504040204" pitchFamily="34" charset="0"/>
                    <a:cs typeface="Tahoma" panose="020B0604030504040204" pitchFamily="34" charset="0"/>
                  </a:rPr>
                  <a:t> баспалдақты баспай қалған. 											     		</a:t>
                </a:r>
                <a:r>
                  <a:rPr lang="kk-KZ" sz="2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kk-KZ"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Жауабы: А.</a:t>
                </a:r>
                <a:endParaRPr lang="ru-RU" sz="20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2000" b="1" dirty="0">
                    <a:latin typeface="Tahoma" panose="020B0604030504040204" pitchFamily="34" charset="0"/>
                    <a:ea typeface="Tahoma" panose="020B0604030504040204" pitchFamily="34" charset="0"/>
                    <a:cs typeface="Tahoma" panose="020B0604030504040204" pitchFamily="34" charset="0"/>
                  </a:rPr>
                  <a:t>№4.</a:t>
                </a:r>
                <a:r>
                  <a:rPr lang="kk-KZ" sz="2000" dirty="0">
                    <a:latin typeface="Tahoma" panose="020B0604030504040204" pitchFamily="34" charset="0"/>
                    <a:ea typeface="Tahoma" panose="020B0604030504040204" pitchFamily="34" charset="0"/>
                    <a:cs typeface="Tahoma" panose="020B0604030504040204" pitchFamily="34" charset="0"/>
                  </a:rPr>
                  <a:t> Басқыштар саны 842. Бақыт 1 минутта </a:t>
                </a:r>
                <a14:m>
                  <m:oMath xmlns:m="http://schemas.openxmlformats.org/officeDocument/2006/math">
                    <m:r>
                      <a:rPr lang="kk-KZ" sz="2000" i="1">
                        <a:latin typeface="Cambria Math" panose="02040503050406030204" pitchFamily="18" charset="0"/>
                        <a:ea typeface="Times New Roman" panose="02020603050405020304" pitchFamily="18" charset="0"/>
                        <a:cs typeface="Times New Roman" panose="02020603050405020304" pitchFamily="18" charset="0"/>
                      </a:rPr>
                      <m:t>4∙60=240</m:t>
                    </m:r>
                  </m:oMath>
                </a14:m>
                <a:r>
                  <a:rPr lang="kk-KZ" sz="2000" dirty="0">
                    <a:latin typeface="Tahoma" panose="020B0604030504040204" pitchFamily="34" charset="0"/>
                    <a:ea typeface="Tahoma" panose="020B0604030504040204" pitchFamily="34" charset="0"/>
                    <a:cs typeface="Tahoma" panose="020B0604030504040204" pitchFamily="34" charset="0"/>
                  </a:rPr>
                  <a:t> басқышты басады. Онда Бақыттың жоғары шығу уақыты: 842:240</a:t>
                </a:r>
                <a14:m>
                  <m:oMath xmlns:m="http://schemas.openxmlformats.org/officeDocument/2006/math">
                    <m:r>
                      <a:rPr lang="kk-KZ" sz="2000" i="1">
                        <a:latin typeface="Cambria Math" panose="02040503050406030204" pitchFamily="18" charset="0"/>
                        <a:ea typeface="Times New Roman" panose="02020603050405020304" pitchFamily="18" charset="0"/>
                        <a:cs typeface="Times New Roman" panose="02020603050405020304" pitchFamily="18" charset="0"/>
                      </a:rPr>
                      <m:t>≈</m:t>
                    </m:r>
                  </m:oMath>
                </a14:m>
                <a:r>
                  <a:rPr lang="kk-KZ" sz="2000" dirty="0">
                    <a:latin typeface="Tahoma" panose="020B0604030504040204" pitchFamily="34" charset="0"/>
                    <a:ea typeface="Tahoma" panose="020B0604030504040204" pitchFamily="34" charset="0"/>
                    <a:cs typeface="Tahoma" panose="020B0604030504040204" pitchFamily="34" charset="0"/>
                  </a:rPr>
                  <a:t>3,5минут.    </a:t>
                </a:r>
                <a:r>
                  <a:rPr lang="kk-KZ"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Жауабы: </a:t>
                </a:r>
                <a:r>
                  <a:rPr lang="en-AE"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D.</a:t>
                </a:r>
                <a:endParaRPr lang="ru-RU" sz="2000" b="1"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2000" b="1" dirty="0">
                    <a:latin typeface="Tahoma" panose="020B0604030504040204" pitchFamily="34" charset="0"/>
                    <a:ea typeface="Tahoma" panose="020B0604030504040204" pitchFamily="34" charset="0"/>
                    <a:cs typeface="Tahoma" panose="020B0604030504040204" pitchFamily="34" charset="0"/>
                  </a:rPr>
                  <a:t>№5.</a:t>
                </a:r>
                <a:r>
                  <a:rPr lang="kk-KZ" sz="2000" dirty="0">
                    <a:latin typeface="Tahoma" panose="020B0604030504040204" pitchFamily="34" charset="0"/>
                    <a:ea typeface="Tahoma" panose="020B0604030504040204" pitchFamily="34" charset="0"/>
                    <a:cs typeface="Tahoma" panose="020B0604030504040204" pitchFamily="34" charset="0"/>
                  </a:rPr>
                  <a:t> Басқыштар саны 842.</a:t>
                </a:r>
                <a:endParaRPr lang="ru-RU" sz="20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2000"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kk-KZ" sz="2000" i="1">
                        <a:latin typeface="Cambria Math" panose="02040503050406030204" pitchFamily="18" charset="0"/>
                        <a:ea typeface="Times New Roman" panose="02020603050405020304" pitchFamily="18" charset="0"/>
                        <a:cs typeface="Times New Roman" panose="02020603050405020304" pitchFamily="18" charset="0"/>
                      </a:rPr>
                      <m:t>𝑙</m:t>
                    </m:r>
                    <m:r>
                      <a:rPr lang="kk-KZ" sz="2000" i="1">
                        <a:latin typeface="Cambria Math" panose="02040503050406030204" pitchFamily="18" charset="0"/>
                        <a:ea typeface="Times New Roman" panose="02020603050405020304" pitchFamily="18" charset="0"/>
                        <a:cs typeface="Times New Roman" panose="02020603050405020304" pitchFamily="18" charset="0"/>
                      </a:rPr>
                      <m:t>=841∙</m:t>
                    </m:r>
                    <m:d>
                      <m:dPr>
                        <m:ctrlPr>
                          <a:rPr lang="ru-RU" sz="2000" i="1">
                            <a:latin typeface="Cambria Math" panose="02040503050406030204" pitchFamily="18" charset="0"/>
                            <a:ea typeface="Times New Roman" panose="02020603050405020304" pitchFamily="18" charset="0"/>
                            <a:cs typeface="Times New Roman" panose="02020603050405020304" pitchFamily="18" charset="0"/>
                          </a:rPr>
                        </m:ctrlPr>
                      </m:dPr>
                      <m:e>
                        <m:r>
                          <a:rPr lang="kk-KZ" sz="2000" i="1">
                            <a:latin typeface="Cambria Math" panose="02040503050406030204" pitchFamily="18" charset="0"/>
                            <a:ea typeface="Times New Roman" panose="02020603050405020304" pitchFamily="18" charset="0"/>
                            <a:cs typeface="Times New Roman" panose="02020603050405020304" pitchFamily="18" charset="0"/>
                          </a:rPr>
                          <m:t>0,15+0,2</m:t>
                        </m:r>
                      </m:e>
                    </m:d>
                    <m:r>
                      <a:rPr lang="kk-KZ" sz="2000" i="1">
                        <a:latin typeface="Cambria Math" panose="02040503050406030204" pitchFamily="18" charset="0"/>
                        <a:ea typeface="Times New Roman" panose="02020603050405020304" pitchFamily="18" charset="0"/>
                        <a:cs typeface="Times New Roman" panose="02020603050405020304" pitchFamily="18" charset="0"/>
                      </a:rPr>
                      <m:t>+0,15</m:t>
                    </m:r>
                    <m:r>
                      <a:rPr lang="ru-RU" sz="2000" i="1">
                        <a:latin typeface="Cambria Math" panose="02040503050406030204" pitchFamily="18" charset="0"/>
                        <a:ea typeface="Times New Roman" panose="02020603050405020304" pitchFamily="18" charset="0"/>
                        <a:cs typeface="Times New Roman" panose="02020603050405020304" pitchFamily="18" charset="0"/>
                      </a:rPr>
                      <m:t>=841∙0,35+0,15=294,5м.</m:t>
                    </m:r>
                  </m:oMath>
                </a14:m>
                <a:r>
                  <a:rPr lang="kk-KZ" sz="2000" dirty="0">
                    <a:latin typeface="Tahoma" panose="020B0604030504040204" pitchFamily="34" charset="0"/>
                    <a:ea typeface="Tahoma" panose="020B0604030504040204" pitchFamily="34" charset="0"/>
                    <a:cs typeface="Tahoma" panose="020B0604030504040204" pitchFamily="34" charset="0"/>
                  </a:rPr>
                  <a:t>       </a:t>
                </a:r>
                <a:r>
                  <a:rPr lang="kk-KZ" sz="2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Жауабы: С.</a:t>
                </a:r>
                <a:r>
                  <a:rPr lang="kk-KZ" sz="2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endParaRPr lang="ru-RU" sz="2000"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352696" y="1107706"/>
                <a:ext cx="11495315" cy="4771756"/>
              </a:xfrm>
              <a:prstGeom prst="rect">
                <a:avLst/>
              </a:prstGeom>
              <a:blipFill rotWithShape="1">
                <a:blip r:embed="rId2"/>
                <a:stretch>
                  <a:fillRect l="-583" t="-767" r="-530" b="-1407"/>
                </a:stretch>
              </a:blipFill>
            </p:spPr>
            <p:txBody>
              <a:bodyPr/>
              <a:lstStyle/>
              <a:p>
                <a:r>
                  <a:rPr lang="ru-RU">
                    <a:noFill/>
                  </a:rPr>
                  <a:t> </a:t>
                </a:r>
              </a:p>
            </p:txBody>
          </p:sp>
        </mc:Fallback>
      </mc:AlternateContent>
    </p:spTree>
    <p:extLst>
      <p:ext uri="{BB962C8B-B14F-4D97-AF65-F5344CB8AC3E}">
        <p14:creationId xmlns:p14="http://schemas.microsoft.com/office/powerpoint/2010/main" val="38192460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82706" y="1750746"/>
            <a:ext cx="3502882" cy="2964979"/>
          </a:xfrm>
          <a:prstGeom prst="rect">
            <a:avLst/>
          </a:prstGeom>
        </p:spPr>
        <p:txBody>
          <a:bodyPr wrap="none">
            <a:spAutoFit/>
          </a:bodyPr>
          <a:lstStyle/>
          <a:p>
            <a:pPr algn="ctr">
              <a:lnSpc>
                <a:spcPct val="107000"/>
              </a:lnSpc>
              <a:spcAft>
                <a:spcPts val="800"/>
              </a:spcAft>
              <a:tabLst>
                <a:tab pos="1807845" algn="l"/>
              </a:tabLst>
            </a:pPr>
            <a:r>
              <a:rPr lang="kk-KZ" sz="5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Пәтер </a:t>
            </a:r>
          </a:p>
          <a:p>
            <a:pPr algn="ctr">
              <a:lnSpc>
                <a:spcPct val="107000"/>
              </a:lnSpc>
              <a:spcAft>
                <a:spcPts val="800"/>
              </a:spcAft>
              <a:tabLst>
                <a:tab pos="1807845" algn="l"/>
              </a:tabLst>
            </a:pPr>
            <a:r>
              <a:rPr lang="kk-KZ" sz="5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сызбасы </a:t>
            </a:r>
          </a:p>
          <a:p>
            <a:pPr algn="ctr">
              <a:lnSpc>
                <a:spcPct val="107000"/>
              </a:lnSpc>
              <a:spcAft>
                <a:spcPts val="800"/>
              </a:spcAft>
              <a:tabLst>
                <a:tab pos="1807845" algn="l"/>
              </a:tabLst>
            </a:pPr>
            <a:r>
              <a:rPr lang="kk-KZ" sz="5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r>
              <a:rPr lang="kk-KZ" sz="4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5-сынып </a:t>
            </a:r>
          </a:p>
        </p:txBody>
      </p:sp>
      <p:pic>
        <p:nvPicPr>
          <p:cNvPr id="6" name="Рисунок 5"/>
          <p:cNvPicPr/>
          <p:nvPr/>
        </p:nvPicPr>
        <p:blipFill>
          <a:blip r:embed="rId2">
            <a:extLst>
              <a:ext uri="{28A0092B-C50C-407E-A947-70E740481C1C}">
                <a14:useLocalDpi xmlns:a14="http://schemas.microsoft.com/office/drawing/2010/main" val="0"/>
              </a:ext>
            </a:extLst>
          </a:blip>
          <a:stretch>
            <a:fillRect/>
          </a:stretch>
        </p:blipFill>
        <p:spPr>
          <a:xfrm>
            <a:off x="4532810" y="1306286"/>
            <a:ext cx="7040877" cy="44021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545125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817" y="838497"/>
            <a:ext cx="11652069" cy="2322174"/>
          </a:xfrm>
          <a:prstGeom prst="rect">
            <a:avLst/>
          </a:prstGeom>
        </p:spPr>
        <p:txBody>
          <a:bodyPr wrap="square">
            <a:spAutoFit/>
          </a:bodyPr>
          <a:lstStyle/>
          <a:p>
            <a:pPr marL="276225" algn="just">
              <a:lnSpc>
                <a:spcPct val="115000"/>
              </a:lnSpc>
              <a:spcAft>
                <a:spcPts val="1000"/>
              </a:spcAft>
            </a:pPr>
            <a:r>
              <a:rPr lang="kk-KZ" sz="2100" b="1" dirty="0">
                <a:latin typeface="Tahoma" panose="020B0604030504040204" pitchFamily="34" charset="0"/>
                <a:ea typeface="Tahoma" panose="020B0604030504040204" pitchFamily="34" charset="0"/>
                <a:cs typeface="Tahoma" panose="020B0604030504040204" pitchFamily="34" charset="0"/>
              </a:rPr>
              <a:t>Суретте көпқабатты үйдегі екі бөлмелі пәтердің жоспары берілген. Әрбір тор көз 0,5 м-ге тең, ал есік пен терезе белгілері суреттің оң жағында көрсетілген. Үйдің сыртқы есігі коридорда орналасқан. Сырттан кіргенде сол жақта санузел, ал оған қарама-қарсы коридордың соңында  қойма бөлмесі бар. Қойманың қасында балконы бар жатын бөлме орналасқан. Ауданы жағынан ең үлкені – қонақ бөлме, ол арқылы коридор мен ас бөлмесіне өтуге болады. </a:t>
            </a:r>
            <a:endParaRPr lang="ru-RU" sz="2100" b="1" dirty="0">
              <a:effectLst/>
              <a:latin typeface="Tahoma" panose="020B0604030504040204" pitchFamily="34" charset="0"/>
              <a:ea typeface="Tahoma" panose="020B0604030504040204" pitchFamily="34" charset="0"/>
              <a:cs typeface="Tahoma" panose="020B0604030504040204" pitchFamily="34" charset="0"/>
            </a:endParaRPr>
          </a:p>
        </p:txBody>
      </p:sp>
      <p:sp>
        <p:nvSpPr>
          <p:cNvPr id="3" name="Прямоугольник 2"/>
          <p:cNvSpPr/>
          <p:nvPr/>
        </p:nvSpPr>
        <p:spPr>
          <a:xfrm>
            <a:off x="3997317" y="339959"/>
            <a:ext cx="3421129" cy="571823"/>
          </a:xfrm>
          <a:prstGeom prst="rect">
            <a:avLst/>
          </a:prstGeom>
        </p:spPr>
        <p:txBody>
          <a:bodyPr wrap="none">
            <a:spAutoFit/>
          </a:bodyPr>
          <a:lstStyle/>
          <a:p>
            <a:pPr algn="ctr">
              <a:lnSpc>
                <a:spcPct val="107000"/>
              </a:lnSpc>
              <a:spcAft>
                <a:spcPts val="800"/>
              </a:spcAft>
              <a:tabLst>
                <a:tab pos="1807845" algn="l"/>
              </a:tabLst>
            </a:pPr>
            <a:r>
              <a:rPr lang="kk-KZ" sz="32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Пәтер сызбасы</a:t>
            </a:r>
            <a:endParaRPr lang="ru-RU" sz="3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6" name="Рисунок 5"/>
          <p:cNvPicPr/>
          <p:nvPr/>
        </p:nvPicPr>
        <p:blipFill>
          <a:blip r:embed="rId2">
            <a:extLst>
              <a:ext uri="{28A0092B-C50C-407E-A947-70E740481C1C}">
                <a14:useLocalDpi xmlns:a14="http://schemas.microsoft.com/office/drawing/2010/main" val="0"/>
              </a:ext>
            </a:extLst>
          </a:blip>
          <a:stretch>
            <a:fillRect/>
          </a:stretch>
        </p:blipFill>
        <p:spPr>
          <a:xfrm>
            <a:off x="1992085" y="3287484"/>
            <a:ext cx="7778931" cy="3132909"/>
          </a:xfrm>
          <a:prstGeom prst="rect">
            <a:avLst/>
          </a:prstGeom>
        </p:spPr>
      </p:pic>
    </p:spTree>
    <p:extLst>
      <p:ext uri="{BB962C8B-B14F-4D97-AF65-F5344CB8AC3E}">
        <p14:creationId xmlns:p14="http://schemas.microsoft.com/office/powerpoint/2010/main" val="3549310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27017" y="1346755"/>
            <a:ext cx="11038114" cy="4849597"/>
          </a:xfrm>
          <a:prstGeom prst="rect">
            <a:avLst/>
          </a:prstGeom>
        </p:spPr>
        <p:txBody>
          <a:bodyPr wrap="square">
            <a:spAutoFit/>
          </a:bodyPr>
          <a:lstStyle/>
          <a:p>
            <a:pPr marR="88900" algn="just">
              <a:lnSpc>
                <a:spcPct val="107000"/>
              </a:lnSpc>
              <a:spcAft>
                <a:spcPts val="800"/>
              </a:spcAft>
            </a:pPr>
            <a:r>
              <a:rPr lang="kk-KZ" sz="2400" b="1" dirty="0">
                <a:latin typeface="Tahoma" panose="020B0604030504040204" pitchFamily="34" charset="0"/>
                <a:ea typeface="Tahoma" panose="020B0604030504040204" pitchFamily="34" charset="0"/>
                <a:cs typeface="Tahoma" panose="020B0604030504040204" pitchFamily="34" charset="0"/>
              </a:rPr>
              <a:t>№1.</a:t>
            </a:r>
            <a:r>
              <a:rPr lang="kk-KZ" sz="2400" dirty="0">
                <a:latin typeface="Tahoma" panose="020B0604030504040204" pitchFamily="34" charset="0"/>
                <a:ea typeface="Tahoma" panose="020B0604030504040204" pitchFamily="34" charset="0"/>
                <a:cs typeface="Tahoma" panose="020B0604030504040204" pitchFamily="34" charset="0"/>
              </a:rPr>
              <a:t> Сызбадағы номерленген объектілерді сәйкестендіріп толтырады. ОЙЛАУ, ТАЛДАУ, ЗЕРТТЕУ ДАҒДЫЛАРЫ								</a:t>
            </a:r>
            <a:r>
              <a:rPr lang="en-AE" sz="2400" dirty="0">
                <a:latin typeface="Tahoma" panose="020B0604030504040204" pitchFamily="34" charset="0"/>
                <a:ea typeface="Tahoma" panose="020B0604030504040204" pitchFamily="34" charset="0"/>
                <a:cs typeface="Tahoma" panose="020B0604030504040204" pitchFamily="34" charset="0"/>
              </a:rPr>
              <a:t> </a:t>
            </a:r>
            <a:endParaRPr lang="ru-RU" sz="2400" dirty="0">
              <a:latin typeface="Tahoma" panose="020B0604030504040204" pitchFamily="34" charset="0"/>
              <a:ea typeface="Tahoma" panose="020B0604030504040204" pitchFamily="34" charset="0"/>
              <a:cs typeface="Tahoma" panose="020B0604030504040204" pitchFamily="34" charset="0"/>
            </a:endParaRPr>
          </a:p>
          <a:p>
            <a:pPr marR="88900" algn="just">
              <a:lnSpc>
                <a:spcPct val="107000"/>
              </a:lnSpc>
              <a:spcAft>
                <a:spcPts val="800"/>
              </a:spcAft>
            </a:pPr>
            <a:r>
              <a:rPr lang="kk-KZ" sz="2400" b="1" dirty="0">
                <a:latin typeface="Tahoma" panose="020B0604030504040204" pitchFamily="34" charset="0"/>
                <a:ea typeface="Tahoma" panose="020B0604030504040204" pitchFamily="34" charset="0"/>
                <a:cs typeface="Tahoma" panose="020B0604030504040204" pitchFamily="34" charset="0"/>
              </a:rPr>
              <a:t>№2</a:t>
            </a:r>
            <a:r>
              <a:rPr lang="kk-KZ" sz="2400" dirty="0">
                <a:latin typeface="Tahoma" panose="020B0604030504040204" pitchFamily="34" charset="0"/>
                <a:ea typeface="Tahoma" panose="020B0604030504040204" pitchFamily="34" charset="0"/>
                <a:cs typeface="Tahoma" panose="020B0604030504040204" pitchFamily="34" charset="0"/>
              </a:rPr>
              <a:t>. Жатын бөлмесінің терезесінің енін табады, </a:t>
            </a:r>
            <a:r>
              <a:rPr lang="kk-KZ" sz="2400" b="1" dirty="0">
                <a:latin typeface="Tahoma" panose="020B0604030504040204" pitchFamily="34" charset="0"/>
                <a:ea typeface="Tahoma" panose="020B0604030504040204" pitchFamily="34" charset="0"/>
                <a:cs typeface="Tahoma" panose="020B0604030504040204" pitchFamily="34" charset="0"/>
              </a:rPr>
              <a:t>ондық бөлшектерді көбейту </a:t>
            </a:r>
            <a:r>
              <a:rPr lang="kk-KZ" sz="2400" dirty="0">
                <a:latin typeface="Tahoma" panose="020B0604030504040204" pitchFamily="34" charset="0"/>
                <a:ea typeface="Tahoma" panose="020B0604030504040204" pitchFamily="34" charset="0"/>
                <a:cs typeface="Tahoma" panose="020B0604030504040204" pitchFamily="34" charset="0"/>
              </a:rPr>
              <a:t>қасиетін қолданады.			</a:t>
            </a:r>
          </a:p>
          <a:p>
            <a:pPr marR="88900" algn="just">
              <a:lnSpc>
                <a:spcPct val="107000"/>
              </a:lnSpc>
              <a:spcAft>
                <a:spcPts val="800"/>
              </a:spcAft>
            </a:pPr>
            <a:r>
              <a:rPr lang="kk-KZ" sz="2400" dirty="0">
                <a:latin typeface="Tahoma" panose="020B0604030504040204" pitchFamily="34" charset="0"/>
                <a:ea typeface="Tahoma" panose="020B0604030504040204" pitchFamily="34" charset="0"/>
                <a:cs typeface="Tahoma" panose="020B0604030504040204" pitchFamily="34" charset="0"/>
              </a:rPr>
              <a:t>№3. Қонақ бөлменің ауданын табады.  </a:t>
            </a:r>
            <a:r>
              <a:rPr lang="kk-KZ" sz="2400" b="1" dirty="0">
                <a:latin typeface="Tahoma" panose="020B0604030504040204" pitchFamily="34" charset="0"/>
                <a:ea typeface="Tahoma" panose="020B0604030504040204" pitchFamily="34" charset="0"/>
                <a:cs typeface="Tahoma" panose="020B0604030504040204" pitchFamily="34" charset="0"/>
              </a:rPr>
              <a:t>Тіктөртбұрыш ауданы, шаршы ауданының формуласын</a:t>
            </a:r>
            <a:r>
              <a:rPr lang="kk-KZ" sz="2400" dirty="0">
                <a:latin typeface="Tahoma" panose="020B0604030504040204" pitchFamily="34" charset="0"/>
                <a:ea typeface="Tahoma" panose="020B0604030504040204" pitchFamily="34" charset="0"/>
                <a:cs typeface="Tahoma" panose="020B0604030504040204" pitchFamily="34" charset="0"/>
              </a:rPr>
              <a:t> қолданады. 		</a:t>
            </a:r>
          </a:p>
          <a:p>
            <a:pPr lvl="0" algn="just">
              <a:lnSpc>
                <a:spcPct val="107000"/>
              </a:lnSpc>
              <a:spcAft>
                <a:spcPts val="800"/>
              </a:spcAft>
              <a:tabLst>
                <a:tab pos="1329055" algn="l"/>
              </a:tabLst>
            </a:pPr>
            <a:r>
              <a:rPr lang="kk-KZ" sz="2400" b="1" dirty="0">
                <a:latin typeface="Tahoma" panose="020B0604030504040204" pitchFamily="34" charset="0"/>
                <a:ea typeface="Tahoma" panose="020B0604030504040204" pitchFamily="34" charset="0"/>
                <a:cs typeface="Tahoma" panose="020B0604030504040204" pitchFamily="34" charset="0"/>
              </a:rPr>
              <a:t>№4.</a:t>
            </a:r>
            <a:r>
              <a:rPr lang="kk-KZ" sz="2400" dirty="0">
                <a:latin typeface="Tahoma" panose="020B0604030504040204" pitchFamily="34" charset="0"/>
                <a:ea typeface="Tahoma" panose="020B0604030504040204" pitchFamily="34" charset="0"/>
                <a:cs typeface="Tahoma" panose="020B0604030504040204" pitchFamily="34" charset="0"/>
              </a:rPr>
              <a:t> Коридор ауданы мен ас бөлмесі ауданының айырмасын табады, </a:t>
            </a:r>
            <a:r>
              <a:rPr lang="kk-KZ" sz="2400" b="1" dirty="0">
                <a:latin typeface="Tahoma" panose="020B0604030504040204" pitchFamily="34" charset="0"/>
                <a:ea typeface="Tahoma" panose="020B0604030504040204" pitchFamily="34" charset="0"/>
                <a:cs typeface="Tahoma" panose="020B0604030504040204" pitchFamily="34" charset="0"/>
              </a:rPr>
              <a:t>аудан формуласы мен ондық бөлшектерді азайтуды қолданады.</a:t>
            </a:r>
            <a:endParaRPr lang="ru-RU" sz="2400" b="1" dirty="0">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329055" algn="l"/>
              </a:tabLst>
            </a:pPr>
            <a:r>
              <a:rPr lang="kk-KZ" sz="2400" b="1" dirty="0">
                <a:latin typeface="Tahoma" panose="020B0604030504040204" pitchFamily="34" charset="0"/>
                <a:ea typeface="Tahoma" panose="020B0604030504040204" pitchFamily="34" charset="0"/>
                <a:cs typeface="Tahoma" panose="020B0604030504040204" pitchFamily="34" charset="0"/>
              </a:rPr>
              <a:t>№5.</a:t>
            </a:r>
            <a:r>
              <a:rPr lang="kk-KZ" sz="2400" dirty="0">
                <a:latin typeface="Tahoma" panose="020B0604030504040204" pitchFamily="34" charset="0"/>
                <a:ea typeface="Tahoma" panose="020B0604030504040204" pitchFamily="34" charset="0"/>
                <a:cs typeface="Tahoma" panose="020B0604030504040204" pitchFamily="34" charset="0"/>
              </a:rPr>
              <a:t> Санузел еденіне кафель салу үшін қажетті қораптар санын табады. </a:t>
            </a:r>
            <a:r>
              <a:rPr lang="kk-KZ" sz="2400" b="1" dirty="0">
                <a:latin typeface="Tahoma" panose="020B0604030504040204" pitchFamily="34" charset="0"/>
                <a:ea typeface="Tahoma" panose="020B0604030504040204" pitchFamily="34" charset="0"/>
                <a:cs typeface="Tahoma" panose="020B0604030504040204" pitchFamily="34" charset="0"/>
              </a:rPr>
              <a:t>Тіктөртбұрыш ауданы, шаршы ауданының формуласын</a:t>
            </a:r>
            <a:r>
              <a:rPr lang="kk-KZ" sz="2400" dirty="0">
                <a:latin typeface="Tahoma" panose="020B0604030504040204" pitchFamily="34" charset="0"/>
                <a:ea typeface="Tahoma" panose="020B0604030504040204" pitchFamily="34" charset="0"/>
                <a:cs typeface="Tahoma" panose="020B0604030504040204" pitchFamily="34" charset="0"/>
              </a:rPr>
              <a:t> қолданады. 		</a:t>
            </a: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6" name="Прямоугольник 5"/>
          <p:cNvSpPr/>
          <p:nvPr/>
        </p:nvSpPr>
        <p:spPr>
          <a:xfrm>
            <a:off x="4048837" y="462834"/>
            <a:ext cx="3998531" cy="691600"/>
          </a:xfrm>
          <a:prstGeom prst="rect">
            <a:avLst/>
          </a:prstGeom>
        </p:spPr>
        <p:txBody>
          <a:bodyPr wrap="none">
            <a:spAutoFit/>
          </a:bodyPr>
          <a:lstStyle/>
          <a:p>
            <a:pPr indent="449580" algn="just">
              <a:lnSpc>
                <a:spcPct val="107000"/>
              </a:lnSpc>
              <a:spcAft>
                <a:spcPts val="800"/>
              </a:spcAft>
            </a:pPr>
            <a:r>
              <a:rPr lang="kk-KZ" sz="4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Дескриптор:</a:t>
            </a:r>
            <a:endParaRPr lang="ru-RU" sz="4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61499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2121607"/>
              </p:ext>
            </p:extLst>
          </p:nvPr>
        </p:nvGraphicFramePr>
        <p:xfrm>
          <a:off x="823890" y="655694"/>
          <a:ext cx="10370979" cy="1405823"/>
        </p:xfrm>
        <a:graphic>
          <a:graphicData uri="http://schemas.openxmlformats.org/drawingml/2006/table">
            <a:tbl>
              <a:tblPr firstRow="1" firstCol="1" bandRow="1">
                <a:tableStyleId>{0660B408-B3CF-4A94-85FC-2B1E0A45F4A2}</a:tableStyleId>
              </a:tblPr>
              <a:tblGrid>
                <a:gridCol w="1899059">
                  <a:extLst>
                    <a:ext uri="{9D8B030D-6E8A-4147-A177-3AD203B41FA5}">
                      <a16:colId xmlns:a16="http://schemas.microsoft.com/office/drawing/2014/main" val="1019301317"/>
                    </a:ext>
                  </a:extLst>
                </a:gridCol>
                <a:gridCol w="1564136">
                  <a:extLst>
                    <a:ext uri="{9D8B030D-6E8A-4147-A177-3AD203B41FA5}">
                      <a16:colId xmlns:a16="http://schemas.microsoft.com/office/drawing/2014/main" val="759703673"/>
                    </a:ext>
                  </a:extLst>
                </a:gridCol>
                <a:gridCol w="1858357">
                  <a:extLst>
                    <a:ext uri="{9D8B030D-6E8A-4147-A177-3AD203B41FA5}">
                      <a16:colId xmlns:a16="http://schemas.microsoft.com/office/drawing/2014/main" val="2570937022"/>
                    </a:ext>
                  </a:extLst>
                </a:gridCol>
                <a:gridCol w="1911851">
                  <a:extLst>
                    <a:ext uri="{9D8B030D-6E8A-4147-A177-3AD203B41FA5}">
                      <a16:colId xmlns:a16="http://schemas.microsoft.com/office/drawing/2014/main" val="3814760230"/>
                    </a:ext>
                  </a:extLst>
                </a:gridCol>
                <a:gridCol w="1881615">
                  <a:extLst>
                    <a:ext uri="{9D8B030D-6E8A-4147-A177-3AD203B41FA5}">
                      <a16:colId xmlns:a16="http://schemas.microsoft.com/office/drawing/2014/main" val="284925302"/>
                    </a:ext>
                  </a:extLst>
                </a:gridCol>
                <a:gridCol w="1255961">
                  <a:extLst>
                    <a:ext uri="{9D8B030D-6E8A-4147-A177-3AD203B41FA5}">
                      <a16:colId xmlns:a16="http://schemas.microsoft.com/office/drawing/2014/main" val="3298708028"/>
                    </a:ext>
                  </a:extLst>
                </a:gridCol>
              </a:tblGrid>
              <a:tr h="846465">
                <a:tc>
                  <a:txBody>
                    <a:bodyPr/>
                    <a:lstStyle/>
                    <a:p>
                      <a:pPr marR="88900" algn="ctr">
                        <a:lnSpc>
                          <a:spcPct val="107000"/>
                        </a:lnSpc>
                        <a:spcAft>
                          <a:spcPts val="0"/>
                        </a:spcAft>
                      </a:pPr>
                      <a:r>
                        <a:rPr lang="kk-KZ" sz="2000" dirty="0">
                          <a:effectLst/>
                        </a:rPr>
                        <a:t>Объектлер</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a:effectLst/>
                        </a:rPr>
                        <a:t>Қойма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a:effectLst/>
                        </a:rPr>
                        <a:t>Санузел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a:effectLst/>
                        </a:rPr>
                        <a:t>Жатын бөлме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a:effectLst/>
                        </a:rPr>
                        <a:t>Жатын бөлме</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a:effectLst/>
                        </a:rPr>
                        <a:t>Ас бөлме</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1232713"/>
                  </a:ext>
                </a:extLst>
              </a:tr>
              <a:tr h="559358">
                <a:tc>
                  <a:txBody>
                    <a:bodyPr/>
                    <a:lstStyle/>
                    <a:p>
                      <a:pPr marR="88900" algn="ctr">
                        <a:lnSpc>
                          <a:spcPct val="107000"/>
                        </a:lnSpc>
                        <a:spcAft>
                          <a:spcPts val="0"/>
                        </a:spcAft>
                      </a:pPr>
                      <a:r>
                        <a:rPr lang="kk-KZ" sz="2000" dirty="0">
                          <a:effectLst/>
                        </a:rPr>
                        <a:t>Цифрлары:</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a:effectLst/>
                        </a:rPr>
                        <a:t> </a:t>
                      </a:r>
                      <a:endParaRPr lang="ru-RU"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88900" algn="ctr">
                        <a:lnSpc>
                          <a:spcPct val="107000"/>
                        </a:lnSpc>
                        <a:spcAft>
                          <a:spcPts val="0"/>
                        </a:spcAft>
                      </a:pPr>
                      <a:r>
                        <a:rPr lang="kk-KZ" sz="2000" dirty="0">
                          <a:effectLst/>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4035259"/>
                  </a:ext>
                </a:extLst>
              </a:tr>
            </a:tbl>
          </a:graphicData>
        </a:graphic>
      </p:graphicFrame>
      <p:sp>
        <p:nvSpPr>
          <p:cNvPr id="3" name="Прямоугольник 2"/>
          <p:cNvSpPr/>
          <p:nvPr/>
        </p:nvSpPr>
        <p:spPr>
          <a:xfrm>
            <a:off x="535577" y="2384400"/>
            <a:ext cx="11038577" cy="2977225"/>
          </a:xfrm>
          <a:prstGeom prst="rect">
            <a:avLst/>
          </a:prstGeom>
        </p:spPr>
        <p:txBody>
          <a:bodyPr wrap="square">
            <a:spAutoFit/>
          </a:bodyPr>
          <a:lstStyle/>
          <a:p>
            <a:pPr>
              <a:lnSpc>
                <a:spcPct val="107000"/>
              </a:lnSpc>
              <a:spcAft>
                <a:spcPts val="800"/>
              </a:spcAft>
            </a:pPr>
            <a:r>
              <a:rPr lang="kk-KZ" sz="2000" dirty="0">
                <a:latin typeface="Tahoma" panose="020B0604030504040204" pitchFamily="34" charset="0"/>
                <a:ea typeface="Tahoma" panose="020B0604030504040204" pitchFamily="34" charset="0"/>
                <a:cs typeface="Tahoma" panose="020B0604030504040204" pitchFamily="34" charset="0"/>
              </a:rPr>
              <a:t> 1. Сызбадағы номерленген объектілерді сәйкестендіріп толтырыңыз.</a:t>
            </a:r>
            <a:endParaRPr lang="ru-RU" sz="2000" dirty="0">
              <a:latin typeface="Tahoma" panose="020B0604030504040204" pitchFamily="34" charset="0"/>
              <a:ea typeface="Tahoma" panose="020B0604030504040204" pitchFamily="34" charset="0"/>
              <a:cs typeface="Tahoma" panose="020B0604030504040204" pitchFamily="34" charset="0"/>
            </a:endParaRPr>
          </a:p>
          <a:p>
            <a:pPr marR="88900" algn="just">
              <a:lnSpc>
                <a:spcPct val="107000"/>
              </a:lnSpc>
              <a:spcAft>
                <a:spcPts val="0"/>
              </a:spcAft>
            </a:pPr>
            <a:r>
              <a:rPr lang="kk-KZ" sz="2000" dirty="0">
                <a:latin typeface="Tahoma" panose="020B0604030504040204" pitchFamily="34" charset="0"/>
                <a:ea typeface="Tahoma" panose="020B0604030504040204" pitchFamily="34" charset="0"/>
                <a:cs typeface="Tahoma" panose="020B0604030504040204" pitchFamily="34" charset="0"/>
              </a:rPr>
              <a:t>	 А) 4567      В)4365      С)2356       </a:t>
            </a:r>
            <a:r>
              <a:rPr lang="en-AE" sz="2000" dirty="0">
                <a:latin typeface="Tahoma" panose="020B0604030504040204" pitchFamily="34" charset="0"/>
                <a:ea typeface="Tahoma" panose="020B0604030504040204" pitchFamily="34" charset="0"/>
                <a:cs typeface="Tahoma" panose="020B0604030504040204" pitchFamily="34" charset="0"/>
              </a:rPr>
              <a:t>D</a:t>
            </a:r>
            <a:r>
              <a:rPr lang="kk-KZ" sz="2000" dirty="0">
                <a:latin typeface="Tahoma" panose="020B0604030504040204" pitchFamily="34" charset="0"/>
                <a:ea typeface="Tahoma" panose="020B0604030504040204" pitchFamily="34" charset="0"/>
                <a:cs typeface="Tahoma" panose="020B0604030504040204" pitchFamily="34" charset="0"/>
              </a:rPr>
              <a:t>)3465</a:t>
            </a:r>
            <a:endParaRPr lang="ru-RU" sz="2000" dirty="0">
              <a:latin typeface="Tahoma" panose="020B0604030504040204" pitchFamily="34" charset="0"/>
              <a:ea typeface="Tahoma" panose="020B0604030504040204" pitchFamily="34" charset="0"/>
              <a:cs typeface="Tahoma" panose="020B0604030504040204" pitchFamily="34" charset="0"/>
            </a:endParaRPr>
          </a:p>
          <a:p>
            <a:pPr marR="88900" lvl="0" algn="just">
              <a:lnSpc>
                <a:spcPct val="115000"/>
              </a:lnSpc>
              <a:spcAft>
                <a:spcPts val="0"/>
              </a:spcAft>
            </a:pPr>
            <a:r>
              <a:rPr lang="kk-KZ" sz="2000" dirty="0">
                <a:latin typeface="Tahoma" panose="020B0604030504040204" pitchFamily="34" charset="0"/>
                <a:ea typeface="Tahoma" panose="020B0604030504040204" pitchFamily="34" charset="0"/>
                <a:cs typeface="Tahoma" panose="020B0604030504040204" pitchFamily="34" charset="0"/>
              </a:rPr>
              <a:t>2.  Жатын бөлмесінің терезесінің ені неше сантиметр?</a:t>
            </a:r>
            <a:endParaRPr lang="ru-RU" sz="2000" dirty="0">
              <a:latin typeface="Tahoma" panose="020B0604030504040204" pitchFamily="34" charset="0"/>
              <a:ea typeface="Tahoma" panose="020B0604030504040204" pitchFamily="34" charset="0"/>
              <a:cs typeface="Tahoma" panose="020B0604030504040204" pitchFamily="34" charset="0"/>
            </a:endParaRPr>
          </a:p>
          <a:p>
            <a:pPr marL="906780" marR="88900" algn="just">
              <a:lnSpc>
                <a:spcPct val="115000"/>
              </a:lnSpc>
              <a:spcAft>
                <a:spcPts val="0"/>
              </a:spcAft>
            </a:pPr>
            <a:r>
              <a:rPr lang="kk-KZ" sz="2000" dirty="0">
                <a:latin typeface="Tahoma" panose="020B0604030504040204" pitchFamily="34" charset="0"/>
                <a:ea typeface="Tahoma" panose="020B0604030504040204" pitchFamily="34" charset="0"/>
                <a:cs typeface="Tahoma" panose="020B0604030504040204" pitchFamily="34" charset="0"/>
              </a:rPr>
              <a:t>А) 50      В)120     С)1,5      </a:t>
            </a:r>
            <a:r>
              <a:rPr lang="en-AE" sz="2000" dirty="0">
                <a:latin typeface="Tahoma" panose="020B0604030504040204" pitchFamily="34" charset="0"/>
                <a:ea typeface="Tahoma" panose="020B0604030504040204" pitchFamily="34" charset="0"/>
                <a:cs typeface="Tahoma" panose="020B0604030504040204" pitchFamily="34" charset="0"/>
              </a:rPr>
              <a:t>D</a:t>
            </a:r>
            <a:r>
              <a:rPr lang="kk-KZ" sz="2000" dirty="0">
                <a:latin typeface="Tahoma" panose="020B0604030504040204" pitchFamily="34" charset="0"/>
                <a:ea typeface="Tahoma" panose="020B0604030504040204" pitchFamily="34" charset="0"/>
                <a:cs typeface="Tahoma" panose="020B0604030504040204" pitchFamily="34" charset="0"/>
              </a:rPr>
              <a:t>)150</a:t>
            </a:r>
            <a:endParaRPr lang="ru-RU" sz="2000" dirty="0">
              <a:latin typeface="Tahoma" panose="020B0604030504040204" pitchFamily="34" charset="0"/>
              <a:ea typeface="Tahoma" panose="020B0604030504040204" pitchFamily="34" charset="0"/>
              <a:cs typeface="Tahoma" panose="020B0604030504040204" pitchFamily="34" charset="0"/>
            </a:endParaRPr>
          </a:p>
          <a:p>
            <a:pPr marR="88900" lvl="0" algn="just">
              <a:lnSpc>
                <a:spcPct val="115000"/>
              </a:lnSpc>
              <a:spcAft>
                <a:spcPts val="0"/>
              </a:spcAft>
            </a:pPr>
            <a:r>
              <a:rPr lang="kk-KZ" sz="2000" dirty="0">
                <a:latin typeface="Tahoma" panose="020B0604030504040204" pitchFamily="34" charset="0"/>
                <a:ea typeface="Tahoma" panose="020B0604030504040204" pitchFamily="34" charset="0"/>
                <a:cs typeface="Tahoma" panose="020B0604030504040204" pitchFamily="34" charset="0"/>
              </a:rPr>
              <a:t>3. Қонақ бөлменің ауданы қандай?</a:t>
            </a:r>
            <a:endParaRPr lang="ru-RU" sz="2000" dirty="0">
              <a:latin typeface="Tahoma" panose="020B0604030504040204" pitchFamily="34" charset="0"/>
              <a:ea typeface="Tahoma" panose="020B0604030504040204" pitchFamily="34" charset="0"/>
              <a:cs typeface="Tahoma" panose="020B0604030504040204" pitchFamily="34" charset="0"/>
            </a:endParaRPr>
          </a:p>
          <a:p>
            <a:pPr marL="906780" marR="88900" algn="just">
              <a:lnSpc>
                <a:spcPct val="115000"/>
              </a:lnSpc>
              <a:spcAft>
                <a:spcPts val="0"/>
              </a:spcAft>
            </a:pPr>
            <a:r>
              <a:rPr lang="kk-KZ" sz="2000" dirty="0">
                <a:latin typeface="Tahoma" panose="020B0604030504040204" pitchFamily="34" charset="0"/>
                <a:ea typeface="Tahoma" panose="020B0604030504040204" pitchFamily="34" charset="0"/>
                <a:cs typeface="Tahoma" panose="020B0604030504040204" pitchFamily="34" charset="0"/>
              </a:rPr>
              <a:t>А) 80м</a:t>
            </a:r>
            <a:r>
              <a:rPr lang="kk-KZ" sz="2000" baseline="30000" dirty="0">
                <a:latin typeface="Tahoma" panose="020B0604030504040204" pitchFamily="34" charset="0"/>
                <a:ea typeface="Tahoma" panose="020B0604030504040204" pitchFamily="34" charset="0"/>
                <a:cs typeface="Tahoma" panose="020B0604030504040204" pitchFamily="34" charset="0"/>
              </a:rPr>
              <a:t>2</a:t>
            </a:r>
            <a:r>
              <a:rPr lang="kk-KZ" sz="2000" dirty="0">
                <a:latin typeface="Tahoma" panose="020B0604030504040204" pitchFamily="34" charset="0"/>
                <a:ea typeface="Tahoma" panose="020B0604030504040204" pitchFamily="34" charset="0"/>
                <a:cs typeface="Tahoma" panose="020B0604030504040204" pitchFamily="34" charset="0"/>
              </a:rPr>
              <a:t>     В)144м</a:t>
            </a:r>
            <a:r>
              <a:rPr lang="kk-KZ" sz="2000" baseline="30000" dirty="0">
                <a:latin typeface="Tahoma" panose="020B0604030504040204" pitchFamily="34" charset="0"/>
                <a:ea typeface="Tahoma" panose="020B0604030504040204" pitchFamily="34" charset="0"/>
                <a:cs typeface="Tahoma" panose="020B0604030504040204" pitchFamily="34" charset="0"/>
              </a:rPr>
              <a:t>2</a:t>
            </a:r>
            <a:r>
              <a:rPr lang="kk-KZ" sz="2000" dirty="0">
                <a:latin typeface="Tahoma" panose="020B0604030504040204" pitchFamily="34" charset="0"/>
                <a:ea typeface="Tahoma" panose="020B0604030504040204" pitchFamily="34" charset="0"/>
                <a:cs typeface="Tahoma" panose="020B0604030504040204" pitchFamily="34" charset="0"/>
              </a:rPr>
              <a:t>      С)36м</a:t>
            </a:r>
            <a:r>
              <a:rPr lang="kk-KZ" sz="2000" baseline="30000" dirty="0">
                <a:latin typeface="Tahoma" panose="020B0604030504040204" pitchFamily="34" charset="0"/>
                <a:ea typeface="Tahoma" panose="020B0604030504040204" pitchFamily="34" charset="0"/>
                <a:cs typeface="Tahoma" panose="020B0604030504040204" pitchFamily="34" charset="0"/>
              </a:rPr>
              <a:t>2</a:t>
            </a:r>
            <a:r>
              <a:rPr lang="kk-KZ" sz="2000" dirty="0">
                <a:latin typeface="Tahoma" panose="020B0604030504040204" pitchFamily="34" charset="0"/>
                <a:ea typeface="Tahoma" panose="020B0604030504040204" pitchFamily="34" charset="0"/>
                <a:cs typeface="Tahoma" panose="020B0604030504040204" pitchFamily="34" charset="0"/>
              </a:rPr>
              <a:t>       </a:t>
            </a:r>
            <a:r>
              <a:rPr lang="en-AE" sz="2000" dirty="0">
                <a:latin typeface="Tahoma" panose="020B0604030504040204" pitchFamily="34" charset="0"/>
                <a:ea typeface="Tahoma" panose="020B0604030504040204" pitchFamily="34" charset="0"/>
                <a:cs typeface="Tahoma" panose="020B0604030504040204" pitchFamily="34" charset="0"/>
              </a:rPr>
              <a:t>D</a:t>
            </a:r>
            <a:r>
              <a:rPr lang="kk-KZ" sz="2000" dirty="0">
                <a:latin typeface="Tahoma" panose="020B0604030504040204" pitchFamily="34" charset="0"/>
                <a:ea typeface="Tahoma" panose="020B0604030504040204" pitchFamily="34" charset="0"/>
                <a:cs typeface="Tahoma" panose="020B0604030504040204" pitchFamily="34" charset="0"/>
              </a:rPr>
              <a:t>)37,5м</a:t>
            </a:r>
            <a:r>
              <a:rPr lang="kk-KZ" sz="2000" baseline="30000" dirty="0">
                <a:latin typeface="Tahoma" panose="020B0604030504040204" pitchFamily="34" charset="0"/>
                <a:ea typeface="Tahoma" panose="020B0604030504040204" pitchFamily="34" charset="0"/>
                <a:cs typeface="Tahoma" panose="020B0604030504040204" pitchFamily="34" charset="0"/>
              </a:rPr>
              <a:t>2</a:t>
            </a:r>
            <a:endParaRPr lang="ru-RU" sz="2000" dirty="0">
              <a:latin typeface="Tahoma" panose="020B0604030504040204" pitchFamily="34" charset="0"/>
              <a:ea typeface="Tahoma" panose="020B0604030504040204" pitchFamily="34" charset="0"/>
              <a:cs typeface="Tahoma" panose="020B0604030504040204" pitchFamily="34" charset="0"/>
            </a:endParaRPr>
          </a:p>
          <a:p>
            <a:pPr marR="88900" lvl="0" algn="just">
              <a:lnSpc>
                <a:spcPct val="115000"/>
              </a:lnSpc>
              <a:spcAft>
                <a:spcPts val="0"/>
              </a:spcAft>
            </a:pPr>
            <a:r>
              <a:rPr lang="kk-KZ" sz="2000" dirty="0">
                <a:latin typeface="Tahoma" panose="020B0604030504040204" pitchFamily="34" charset="0"/>
                <a:ea typeface="Tahoma" panose="020B0604030504040204" pitchFamily="34" charset="0"/>
                <a:cs typeface="Tahoma" panose="020B0604030504040204" pitchFamily="34" charset="0"/>
              </a:rPr>
              <a:t>4. Коридор ауданы мен ас бөлмесі ауданының айырмасы</a:t>
            </a:r>
            <a:endParaRPr lang="ru-RU" sz="2000" dirty="0">
              <a:latin typeface="Tahoma" panose="020B0604030504040204" pitchFamily="34" charset="0"/>
              <a:ea typeface="Tahoma" panose="020B0604030504040204" pitchFamily="34" charset="0"/>
              <a:cs typeface="Tahoma" panose="020B0604030504040204" pitchFamily="34" charset="0"/>
            </a:endParaRPr>
          </a:p>
          <a:p>
            <a:pPr marL="906780" marR="88900" algn="just">
              <a:lnSpc>
                <a:spcPct val="115000"/>
              </a:lnSpc>
              <a:spcAft>
                <a:spcPts val="0"/>
              </a:spcAft>
            </a:pPr>
            <a:r>
              <a:rPr lang="kk-KZ" sz="2000" dirty="0">
                <a:latin typeface="Tahoma" panose="020B0604030504040204" pitchFamily="34" charset="0"/>
                <a:ea typeface="Tahoma" panose="020B0604030504040204" pitchFamily="34" charset="0"/>
                <a:cs typeface="Tahoma" panose="020B0604030504040204" pitchFamily="34" charset="0"/>
              </a:rPr>
              <a:t>А) 52      В)20    С)42       </a:t>
            </a:r>
            <a:r>
              <a:rPr lang="en-AE" sz="2000" dirty="0">
                <a:latin typeface="Tahoma" panose="020B0604030504040204" pitchFamily="34" charset="0"/>
                <a:ea typeface="Tahoma" panose="020B0604030504040204" pitchFamily="34" charset="0"/>
                <a:cs typeface="Tahoma" panose="020B0604030504040204" pitchFamily="34" charset="0"/>
              </a:rPr>
              <a:t>D</a:t>
            </a:r>
            <a:r>
              <a:rPr lang="kk-KZ" sz="2000" dirty="0">
                <a:latin typeface="Tahoma" panose="020B0604030504040204" pitchFamily="34" charset="0"/>
                <a:ea typeface="Tahoma" panose="020B0604030504040204" pitchFamily="34" charset="0"/>
                <a:cs typeface="Tahoma" panose="020B0604030504040204" pitchFamily="34" charset="0"/>
              </a:rPr>
              <a:t>)13</a:t>
            </a:r>
            <a:endParaRPr lang="ru-RU" sz="2000" dirty="0">
              <a:latin typeface="Tahoma" panose="020B0604030504040204" pitchFamily="34" charset="0"/>
              <a:ea typeface="Tahoma" panose="020B0604030504040204" pitchFamily="34" charset="0"/>
              <a:cs typeface="Tahoma" panose="020B0604030504040204" pitchFamily="34" charset="0"/>
            </a:endParaRPr>
          </a:p>
        </p:txBody>
      </p:sp>
      <p:sp>
        <p:nvSpPr>
          <p:cNvPr id="4" name="Прямоугольник 3"/>
          <p:cNvSpPr/>
          <p:nvPr/>
        </p:nvSpPr>
        <p:spPr>
          <a:xfrm>
            <a:off x="0" y="5361625"/>
            <a:ext cx="11286309" cy="1025794"/>
          </a:xfrm>
          <a:prstGeom prst="rect">
            <a:avLst/>
          </a:prstGeom>
        </p:spPr>
        <p:txBody>
          <a:bodyPr wrap="square">
            <a:spAutoFit/>
          </a:bodyPr>
          <a:lstStyle/>
          <a:p>
            <a:pPr marL="906780" marR="88900">
              <a:lnSpc>
                <a:spcPct val="115000"/>
              </a:lnSpc>
              <a:spcAft>
                <a:spcPts val="0"/>
              </a:spcAft>
            </a:pPr>
            <a:r>
              <a:rPr lang="kk-KZ" dirty="0">
                <a:latin typeface="Tahoma" panose="020B0604030504040204" pitchFamily="34" charset="0"/>
                <a:ea typeface="Tahoma" panose="020B0604030504040204" pitchFamily="34" charset="0"/>
                <a:cs typeface="Tahoma" panose="020B0604030504040204" pitchFamily="34" charset="0"/>
              </a:rPr>
              <a:t>5. Санузел еденіне кафель салу үшін қажетті қораптар санын табыңыз. Егер бір қорапта ені  </a:t>
            </a:r>
          </a:p>
          <a:p>
            <a:pPr marL="906780" marR="88900">
              <a:lnSpc>
                <a:spcPct val="115000"/>
              </a:lnSpc>
              <a:spcAft>
                <a:spcPts val="0"/>
              </a:spcAft>
            </a:pPr>
            <a:r>
              <a:rPr lang="kk-KZ" dirty="0">
                <a:latin typeface="Tahoma" panose="020B0604030504040204" pitchFamily="34" charset="0"/>
                <a:ea typeface="Tahoma" panose="020B0604030504040204" pitchFamily="34" charset="0"/>
                <a:cs typeface="Tahoma" panose="020B0604030504040204" pitchFamily="34" charset="0"/>
              </a:rPr>
              <a:t>    20см және ұзындығы 50см болатын 5 дана болса</a:t>
            </a:r>
            <a:endParaRPr lang="ru-RU" dirty="0">
              <a:latin typeface="Tahoma" panose="020B0604030504040204" pitchFamily="34" charset="0"/>
              <a:ea typeface="Tahoma" panose="020B0604030504040204" pitchFamily="34" charset="0"/>
              <a:cs typeface="Tahoma" panose="020B0604030504040204" pitchFamily="34" charset="0"/>
            </a:endParaRPr>
          </a:p>
          <a:p>
            <a:pPr marL="228600" marR="88900" algn="just">
              <a:lnSpc>
                <a:spcPct val="107000"/>
              </a:lnSpc>
              <a:spcAft>
                <a:spcPts val="0"/>
              </a:spcAft>
            </a:pPr>
            <a:r>
              <a:rPr lang="kk-KZ" dirty="0">
                <a:latin typeface="Tahoma" panose="020B0604030504040204" pitchFamily="34" charset="0"/>
                <a:ea typeface="Tahoma" panose="020B0604030504040204" pitchFamily="34" charset="0"/>
                <a:cs typeface="Tahoma" panose="020B0604030504040204" pitchFamily="34" charset="0"/>
              </a:rPr>
              <a:t>                         А) 8      В)15     С)7    D)12</a:t>
            </a:r>
            <a:endParaRPr lang="ru-RU" dirty="0">
              <a:latin typeface="Tahoma" panose="020B0604030504040204" pitchFamily="34" charset="0"/>
              <a:ea typeface="Tahoma" panose="020B0604030504040204" pitchFamily="34" charset="0"/>
              <a:cs typeface="Tahoma" panose="020B0604030504040204" pitchFamily="34" charset="0"/>
            </a:endParaRPr>
          </a:p>
        </p:txBody>
      </p:sp>
      <p:pic>
        <p:nvPicPr>
          <p:cNvPr id="5" name="Рисунок 4"/>
          <p:cNvPicPr/>
          <p:nvPr/>
        </p:nvPicPr>
        <p:blipFill>
          <a:blip r:embed="rId2">
            <a:extLst>
              <a:ext uri="{28A0092B-C50C-407E-A947-70E740481C1C}">
                <a14:useLocalDpi xmlns:a14="http://schemas.microsoft.com/office/drawing/2010/main" val="0"/>
              </a:ext>
            </a:extLst>
          </a:blip>
          <a:stretch>
            <a:fillRect/>
          </a:stretch>
        </p:blipFill>
        <p:spPr>
          <a:xfrm>
            <a:off x="7498543" y="2953841"/>
            <a:ext cx="3892731" cy="1838342"/>
          </a:xfrm>
          <a:prstGeom prst="rect">
            <a:avLst/>
          </a:prstGeom>
        </p:spPr>
      </p:pic>
    </p:spTree>
    <p:extLst>
      <p:ext uri="{BB962C8B-B14F-4D97-AF65-F5344CB8AC3E}">
        <p14:creationId xmlns:p14="http://schemas.microsoft.com/office/powerpoint/2010/main" val="37580423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1553" y="160938"/>
            <a:ext cx="11164389" cy="1413336"/>
          </a:xfrm>
          <a:prstGeom prst="rect">
            <a:avLst/>
          </a:prstGeom>
        </p:spPr>
        <p:txBody>
          <a:bodyPr wrap="square">
            <a:spAutoFit/>
          </a:bodyPr>
          <a:lstStyle/>
          <a:p>
            <a:pPr marR="88900" algn="just">
              <a:lnSpc>
                <a:spcPct val="107000"/>
              </a:lnSpc>
              <a:spcAft>
                <a:spcPts val="800"/>
              </a:spcAft>
            </a:pPr>
            <a:r>
              <a:rPr lang="kk-KZ" b="1" dirty="0">
                <a:latin typeface="Tahoma" panose="020B0604030504040204" pitchFamily="34" charset="0"/>
                <a:ea typeface="Tahoma" panose="020B0604030504040204" pitchFamily="34" charset="0"/>
                <a:cs typeface="Tahoma" panose="020B0604030504040204" pitchFamily="34" charset="0"/>
              </a:rPr>
              <a:t>Шешуі: </a:t>
            </a:r>
            <a:endParaRPr lang="ru-RU" sz="1400" dirty="0">
              <a:latin typeface="Tahoma" panose="020B0604030504040204" pitchFamily="34" charset="0"/>
              <a:ea typeface="Tahoma" panose="020B0604030504040204" pitchFamily="34" charset="0"/>
              <a:cs typeface="Tahoma" panose="020B0604030504040204" pitchFamily="34" charset="0"/>
            </a:endParaRPr>
          </a:p>
          <a:p>
            <a:pPr marR="88900" algn="just">
              <a:lnSpc>
                <a:spcPct val="107000"/>
              </a:lnSpc>
              <a:spcAft>
                <a:spcPts val="800"/>
              </a:spcAft>
            </a:pPr>
            <a:r>
              <a:rPr lang="kk-KZ" b="1" dirty="0">
                <a:latin typeface="Tahoma" panose="020B0604030504040204" pitchFamily="34" charset="0"/>
                <a:ea typeface="Tahoma" panose="020B0604030504040204" pitchFamily="34" charset="0"/>
                <a:cs typeface="Tahoma" panose="020B0604030504040204" pitchFamily="34" charset="0"/>
              </a:rPr>
              <a:t>№1.</a:t>
            </a:r>
            <a:r>
              <a:rPr lang="kk-KZ" dirty="0">
                <a:latin typeface="Tahoma" panose="020B0604030504040204" pitchFamily="34" charset="0"/>
                <a:ea typeface="Tahoma" panose="020B0604030504040204" pitchFamily="34" charset="0"/>
                <a:cs typeface="Tahoma" panose="020B0604030504040204" pitchFamily="34" charset="0"/>
              </a:rPr>
              <a:t> Ауданы жағынан ең үлкені 7-ші бөлме және одан ас бөлме 5-шіге, 8-ші коридорға шығуға болады. Санузел 3-ші, оған қарама-қарсы жақта 4-ші қойма, қойма қасында жатын бөлме 6-шы болады. 								</a:t>
            </a:r>
            <a:r>
              <a:rPr lang="kk-KZ" sz="2000" dirty="0">
                <a:latin typeface="Tahoma" panose="020B0604030504040204" pitchFamily="34" charset="0"/>
                <a:ea typeface="Tahoma" panose="020B0604030504040204" pitchFamily="34" charset="0"/>
                <a:cs typeface="Tahoma" panose="020B0604030504040204" pitchFamily="34" charset="0"/>
              </a:rPr>
              <a:t> </a:t>
            </a:r>
            <a:r>
              <a:rPr lang="kk-KZ" sz="1600" b="1" dirty="0">
                <a:latin typeface="Tahoma" panose="020B0604030504040204" pitchFamily="34" charset="0"/>
                <a:ea typeface="Tahoma" panose="020B0604030504040204" pitchFamily="34" charset="0"/>
                <a:cs typeface="Tahoma" panose="020B0604030504040204" pitchFamily="34" charset="0"/>
              </a:rPr>
              <a:t>Жауабы:В)</a:t>
            </a:r>
            <a:endParaRPr lang="ru-RU" sz="1600" dirty="0">
              <a:effectLst/>
              <a:latin typeface="Tahoma" panose="020B0604030504040204" pitchFamily="34" charset="0"/>
              <a:ea typeface="Tahoma" panose="020B0604030504040204" pitchFamily="34" charset="0"/>
              <a:cs typeface="Tahoma" panose="020B0604030504040204"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827104309"/>
              </p:ext>
            </p:extLst>
          </p:nvPr>
        </p:nvGraphicFramePr>
        <p:xfrm>
          <a:off x="461553" y="1574274"/>
          <a:ext cx="11014169" cy="860484"/>
        </p:xfrm>
        <a:graphic>
          <a:graphicData uri="http://schemas.openxmlformats.org/drawingml/2006/table">
            <a:tbl>
              <a:tblPr firstRow="1" firstCol="1" bandRow="1">
                <a:tableStyleId>{5C22544A-7EE6-4342-B048-85BDC9FD1C3A}</a:tableStyleId>
              </a:tblPr>
              <a:tblGrid>
                <a:gridCol w="2202834">
                  <a:extLst>
                    <a:ext uri="{9D8B030D-6E8A-4147-A177-3AD203B41FA5}">
                      <a16:colId xmlns:a16="http://schemas.microsoft.com/office/drawing/2014/main" val="228307540"/>
                    </a:ext>
                  </a:extLst>
                </a:gridCol>
                <a:gridCol w="2202834">
                  <a:extLst>
                    <a:ext uri="{9D8B030D-6E8A-4147-A177-3AD203B41FA5}">
                      <a16:colId xmlns:a16="http://schemas.microsoft.com/office/drawing/2014/main" val="1486296941"/>
                    </a:ext>
                  </a:extLst>
                </a:gridCol>
                <a:gridCol w="2202834">
                  <a:extLst>
                    <a:ext uri="{9D8B030D-6E8A-4147-A177-3AD203B41FA5}">
                      <a16:colId xmlns:a16="http://schemas.microsoft.com/office/drawing/2014/main" val="1729941766"/>
                    </a:ext>
                  </a:extLst>
                </a:gridCol>
                <a:gridCol w="2562360">
                  <a:extLst>
                    <a:ext uri="{9D8B030D-6E8A-4147-A177-3AD203B41FA5}">
                      <a16:colId xmlns:a16="http://schemas.microsoft.com/office/drawing/2014/main" val="1308054977"/>
                    </a:ext>
                  </a:extLst>
                </a:gridCol>
                <a:gridCol w="1843307">
                  <a:extLst>
                    <a:ext uri="{9D8B030D-6E8A-4147-A177-3AD203B41FA5}">
                      <a16:colId xmlns:a16="http://schemas.microsoft.com/office/drawing/2014/main" val="2487981720"/>
                    </a:ext>
                  </a:extLst>
                </a:gridCol>
              </a:tblGrid>
              <a:tr h="470847">
                <a:tc>
                  <a:txBody>
                    <a:bodyPr/>
                    <a:lstStyle/>
                    <a:p>
                      <a:pPr marL="457200" marR="88900" algn="just">
                        <a:lnSpc>
                          <a:spcPct val="115000"/>
                        </a:lnSpc>
                        <a:spcAft>
                          <a:spcPts val="1000"/>
                        </a:spcAft>
                      </a:pPr>
                      <a:r>
                        <a:rPr lang="kk-KZ" sz="1800" dirty="0">
                          <a:effectLst/>
                          <a:latin typeface="Tahoma" panose="020B0604030504040204" pitchFamily="34" charset="0"/>
                          <a:ea typeface="Tahoma" panose="020B0604030504040204" pitchFamily="34" charset="0"/>
                          <a:cs typeface="Tahoma" panose="020B0604030504040204" pitchFamily="34" charset="0"/>
                        </a:rPr>
                        <a:t>Объектілер </a:t>
                      </a:r>
                      <a:endParaRPr lang="ru-RU"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88900" algn="just">
                        <a:lnSpc>
                          <a:spcPct val="115000"/>
                        </a:lnSpc>
                        <a:spcAft>
                          <a:spcPts val="1000"/>
                        </a:spcAft>
                      </a:pPr>
                      <a:r>
                        <a:rPr lang="kk-KZ" sz="1800">
                          <a:effectLst/>
                          <a:latin typeface="Tahoma" panose="020B0604030504040204" pitchFamily="34" charset="0"/>
                          <a:ea typeface="Tahoma" panose="020B0604030504040204" pitchFamily="34" charset="0"/>
                          <a:cs typeface="Tahoma" panose="020B0604030504040204" pitchFamily="34" charset="0"/>
                        </a:rPr>
                        <a:t>Қойма </a:t>
                      </a:r>
                      <a:endParaRPr lang="ru-RU" sz="14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88900" algn="just">
                        <a:lnSpc>
                          <a:spcPct val="115000"/>
                        </a:lnSpc>
                        <a:spcAft>
                          <a:spcPts val="1000"/>
                        </a:spcAft>
                      </a:pPr>
                      <a:r>
                        <a:rPr lang="kk-KZ" sz="1800">
                          <a:effectLst/>
                          <a:latin typeface="Tahoma" panose="020B0604030504040204" pitchFamily="34" charset="0"/>
                          <a:ea typeface="Tahoma" panose="020B0604030504040204" pitchFamily="34" charset="0"/>
                          <a:cs typeface="Tahoma" panose="020B0604030504040204" pitchFamily="34" charset="0"/>
                        </a:rPr>
                        <a:t>Санузел </a:t>
                      </a:r>
                      <a:endParaRPr lang="ru-RU" sz="14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88900" algn="just">
                        <a:lnSpc>
                          <a:spcPct val="115000"/>
                        </a:lnSpc>
                        <a:spcAft>
                          <a:spcPts val="1000"/>
                        </a:spcAft>
                      </a:pPr>
                      <a:r>
                        <a:rPr lang="kk-KZ" sz="1800" dirty="0">
                          <a:effectLst/>
                          <a:latin typeface="Tahoma" panose="020B0604030504040204" pitchFamily="34" charset="0"/>
                          <a:ea typeface="Tahoma" panose="020B0604030504040204" pitchFamily="34" charset="0"/>
                          <a:cs typeface="Tahoma" panose="020B0604030504040204" pitchFamily="34" charset="0"/>
                        </a:rPr>
                        <a:t>Жатын бөлме</a:t>
                      </a:r>
                      <a:endParaRPr lang="ru-RU"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88900" algn="just">
                        <a:lnSpc>
                          <a:spcPct val="115000"/>
                        </a:lnSpc>
                        <a:spcAft>
                          <a:spcPts val="1000"/>
                        </a:spcAft>
                      </a:pPr>
                      <a:r>
                        <a:rPr lang="kk-KZ" sz="1800">
                          <a:effectLst/>
                          <a:latin typeface="Tahoma" panose="020B0604030504040204" pitchFamily="34" charset="0"/>
                          <a:ea typeface="Tahoma" panose="020B0604030504040204" pitchFamily="34" charset="0"/>
                          <a:cs typeface="Tahoma" panose="020B0604030504040204" pitchFamily="34" charset="0"/>
                        </a:rPr>
                        <a:t>Ас бөлме </a:t>
                      </a:r>
                      <a:endParaRPr lang="ru-RU" sz="140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54117062"/>
                  </a:ext>
                </a:extLst>
              </a:tr>
              <a:tr h="389637">
                <a:tc>
                  <a:txBody>
                    <a:bodyPr/>
                    <a:lstStyle/>
                    <a:p>
                      <a:pPr marL="457200" marR="88900" algn="just">
                        <a:lnSpc>
                          <a:spcPct val="115000"/>
                        </a:lnSpc>
                        <a:spcAft>
                          <a:spcPts val="1000"/>
                        </a:spcAft>
                      </a:pPr>
                      <a:r>
                        <a:rPr lang="kk-KZ" sz="1800" dirty="0">
                          <a:effectLst/>
                          <a:latin typeface="Tahoma" panose="020B0604030504040204" pitchFamily="34" charset="0"/>
                          <a:ea typeface="Tahoma" panose="020B0604030504040204" pitchFamily="34" charset="0"/>
                          <a:cs typeface="Tahoma" panose="020B0604030504040204" pitchFamily="34" charset="0"/>
                        </a:rPr>
                        <a:t>Цифрлар</a:t>
                      </a:r>
                      <a:endParaRPr lang="ru-RU" sz="1400"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88900" algn="ctr">
                        <a:lnSpc>
                          <a:spcPct val="115000"/>
                        </a:lnSpc>
                        <a:spcAft>
                          <a:spcPts val="1000"/>
                        </a:spcAft>
                      </a:pPr>
                      <a:r>
                        <a:rPr lang="kk-KZ" sz="1800" b="1" u="sng" dirty="0">
                          <a:effectLst/>
                          <a:latin typeface="Tahoma" panose="020B0604030504040204" pitchFamily="34" charset="0"/>
                          <a:ea typeface="Tahoma" panose="020B0604030504040204" pitchFamily="34" charset="0"/>
                          <a:cs typeface="Tahoma" panose="020B0604030504040204" pitchFamily="34" charset="0"/>
                        </a:rPr>
                        <a:t>4</a:t>
                      </a:r>
                      <a:endParaRPr lang="ru-RU" sz="1400" b="1" u="sng"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88900" algn="ctr">
                        <a:lnSpc>
                          <a:spcPct val="115000"/>
                        </a:lnSpc>
                        <a:spcAft>
                          <a:spcPts val="1000"/>
                        </a:spcAft>
                      </a:pPr>
                      <a:r>
                        <a:rPr lang="kk-KZ" sz="1800" b="1" u="sng" dirty="0">
                          <a:effectLst/>
                          <a:latin typeface="Tahoma" panose="020B0604030504040204" pitchFamily="34" charset="0"/>
                          <a:ea typeface="Tahoma" panose="020B0604030504040204" pitchFamily="34" charset="0"/>
                          <a:cs typeface="Tahoma" panose="020B0604030504040204" pitchFamily="34" charset="0"/>
                        </a:rPr>
                        <a:t>3</a:t>
                      </a:r>
                      <a:endParaRPr lang="ru-RU" sz="1400" b="1" u="sng"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88900" algn="ctr">
                        <a:lnSpc>
                          <a:spcPct val="115000"/>
                        </a:lnSpc>
                        <a:spcAft>
                          <a:spcPts val="1000"/>
                        </a:spcAft>
                      </a:pPr>
                      <a:r>
                        <a:rPr lang="kk-KZ" sz="1800" b="1" u="sng" dirty="0">
                          <a:effectLst/>
                          <a:latin typeface="Tahoma" panose="020B0604030504040204" pitchFamily="34" charset="0"/>
                          <a:ea typeface="Tahoma" panose="020B0604030504040204" pitchFamily="34" charset="0"/>
                          <a:cs typeface="Tahoma" panose="020B0604030504040204" pitchFamily="34" charset="0"/>
                        </a:rPr>
                        <a:t>6</a:t>
                      </a:r>
                      <a:endParaRPr lang="ru-RU" sz="1400" b="1" u="sng"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0" marR="88900" algn="ctr">
                        <a:lnSpc>
                          <a:spcPct val="115000"/>
                        </a:lnSpc>
                        <a:spcAft>
                          <a:spcPts val="1000"/>
                        </a:spcAft>
                      </a:pPr>
                      <a:r>
                        <a:rPr lang="kk-KZ" sz="1800" b="1" u="sng" dirty="0">
                          <a:effectLst/>
                          <a:latin typeface="Tahoma" panose="020B0604030504040204" pitchFamily="34" charset="0"/>
                          <a:ea typeface="Tahoma" panose="020B0604030504040204" pitchFamily="34" charset="0"/>
                          <a:cs typeface="Tahoma" panose="020B0604030504040204" pitchFamily="34" charset="0"/>
                        </a:rPr>
                        <a:t>5</a:t>
                      </a:r>
                      <a:endParaRPr lang="ru-RU" sz="1400" b="1" u="sng" dirty="0">
                        <a:effectLst/>
                        <a:latin typeface="Tahoma" panose="020B0604030504040204" pitchFamily="34" charset="0"/>
                        <a:ea typeface="Tahoma" panose="020B0604030504040204" pitchFamily="34" charset="0"/>
                        <a:cs typeface="Tahoma" panose="020B060403050404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829218"/>
                  </a:ext>
                </a:extLst>
              </a:tr>
            </a:tbl>
          </a:graphicData>
        </a:graphic>
      </p:graphicFrame>
      <mc:AlternateContent xmlns:mc="http://schemas.openxmlformats.org/markup-compatibility/2006" xmlns:a14="http://schemas.microsoft.com/office/drawing/2010/main">
        <mc:Choice Requires="a14">
          <p:sp>
            <p:nvSpPr>
              <p:cNvPr id="4" name="Прямоугольник 3"/>
              <p:cNvSpPr/>
              <p:nvPr/>
            </p:nvSpPr>
            <p:spPr>
              <a:xfrm>
                <a:off x="424541" y="2718356"/>
                <a:ext cx="11238412" cy="3664336"/>
              </a:xfrm>
              <a:prstGeom prst="rect">
                <a:avLst/>
              </a:prstGeom>
            </p:spPr>
            <p:txBody>
              <a:bodyPr wrap="square">
                <a:spAutoFit/>
              </a:bodyPr>
              <a:lstStyle/>
              <a:p>
                <a:pPr marR="88900" algn="just">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№2</a:t>
                </a:r>
                <a:r>
                  <a:rPr lang="kk-KZ" sz="1600" dirty="0">
                    <a:latin typeface="Tahoma" panose="020B0604030504040204" pitchFamily="34" charset="0"/>
                    <a:ea typeface="Tahoma" panose="020B0604030504040204" pitchFamily="34" charset="0"/>
                    <a:cs typeface="Tahoma" panose="020B0604030504040204" pitchFamily="34" charset="0"/>
                  </a:rPr>
                  <a:t>. Жатын бөлмесінің терезесінің ені (см) үш торкөзден тұр, онда ені  </a:t>
                </a:r>
                <a14:m>
                  <m:oMath xmlns:m="http://schemas.openxmlformats.org/officeDocument/2006/math">
                    <m:r>
                      <a:rPr lang="kk-KZ" sz="1600" i="1">
                        <a:latin typeface="Cambria Math" panose="02040503050406030204" pitchFamily="18" charset="0"/>
                        <a:ea typeface="Calibri" panose="020F0502020204030204" pitchFamily="34" charset="0"/>
                        <a:cs typeface="Times New Roman" panose="02020603050405020304" pitchFamily="18" charset="0"/>
                      </a:rPr>
                      <m:t>3∙0,5=1.5м=150см.</m:t>
                    </m:r>
                  </m:oMath>
                </a14:m>
                <a:r>
                  <a:rPr lang="kk-KZ" sz="1600" dirty="0">
                    <a:latin typeface="Tahoma" panose="020B0604030504040204" pitchFamily="34" charset="0"/>
                    <a:ea typeface="Tahoma" panose="020B0604030504040204" pitchFamily="34" charset="0"/>
                    <a:cs typeface="Tahoma" panose="020B0604030504040204" pitchFamily="34" charset="0"/>
                  </a:rPr>
                  <a:t>    														</a:t>
                </a:r>
                <a:r>
                  <a:rPr lang="kk-KZ" sz="1600" b="1" dirty="0">
                    <a:latin typeface="Tahoma" panose="020B0604030504040204" pitchFamily="34" charset="0"/>
                    <a:ea typeface="Tahoma" panose="020B0604030504040204" pitchFamily="34" charset="0"/>
                    <a:cs typeface="Tahoma" panose="020B0604030504040204" pitchFamily="34" charset="0"/>
                  </a:rPr>
                  <a:t>Жауабы: D)</a:t>
                </a:r>
                <a:endParaRPr lang="ru-RU" sz="1600" b="1" dirty="0">
                  <a:effectLst/>
                  <a:latin typeface="Tahoma" panose="020B0604030504040204" pitchFamily="34" charset="0"/>
                  <a:ea typeface="Tahoma" panose="020B0604030504040204" pitchFamily="34" charset="0"/>
                  <a:cs typeface="Tahoma" panose="020B0604030504040204" pitchFamily="34" charset="0"/>
                </a:endParaRPr>
              </a:p>
              <a:p>
                <a:pPr marR="88900" algn="just">
                  <a:lnSpc>
                    <a:spcPct val="107000"/>
                  </a:lnSpc>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№3. Қонақ бөлмесінің ені де, ұзындығы да 12 торкөрден, онда ені және ұзындығы </a:t>
                </a:r>
                <a14:m>
                  <m:oMath xmlns:m="http://schemas.openxmlformats.org/officeDocument/2006/math">
                    <m:r>
                      <a:rPr lang="kk-KZ" sz="1600" i="1">
                        <a:latin typeface="Cambria Math" panose="02040503050406030204" pitchFamily="18" charset="0"/>
                        <a:ea typeface="Calibri" panose="020F0502020204030204" pitchFamily="34" charset="0"/>
                        <a:cs typeface="Times New Roman" panose="02020603050405020304" pitchFamily="18" charset="0"/>
                      </a:rPr>
                      <m:t>12∙0,5=6м.</m:t>
                    </m:r>
                  </m:oMath>
                </a14:m>
                <a:endParaRPr lang="ru-RU" sz="1600" dirty="0">
                  <a:effectLst/>
                  <a:latin typeface="Tahoma" panose="020B0604030504040204" pitchFamily="34" charset="0"/>
                  <a:ea typeface="Tahoma" panose="020B0604030504040204" pitchFamily="34" charset="0"/>
                  <a:cs typeface="Tahoma" panose="020B0604030504040204" pitchFamily="34" charset="0"/>
                </a:endParaRPr>
              </a:p>
              <a:p>
                <a:pPr marR="88900" algn="just">
                  <a:lnSpc>
                    <a:spcPct val="107000"/>
                  </a:lnSpc>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Қонақ бөлменің ауданы S</a:t>
                </a:r>
                <a:r>
                  <a:rPr lang="kk-KZ" sz="1600" baseline="-25000" dirty="0">
                    <a:latin typeface="Tahoma" panose="020B0604030504040204" pitchFamily="34" charset="0"/>
                    <a:ea typeface="Tahoma" panose="020B0604030504040204" pitchFamily="34" charset="0"/>
                    <a:cs typeface="Tahoma" panose="020B0604030504040204" pitchFamily="34" charset="0"/>
                  </a:rPr>
                  <a:t>7</a:t>
                </a:r>
                <a14:m>
                  <m:oMath xmlns:m="http://schemas.openxmlformats.org/officeDocument/2006/math">
                    <m:r>
                      <a:rPr lang="en-AE" sz="1600">
                        <a:latin typeface="Cambria Math" panose="02040503050406030204" pitchFamily="18" charset="0"/>
                        <a:ea typeface="Tahoma" panose="020B0604030504040204" pitchFamily="34" charset="0"/>
                        <a:cs typeface="Times New Roman" panose="02020603050405020304" pitchFamily="18" charset="0"/>
                      </a:rPr>
                      <m:t>=</m:t>
                    </m:r>
                    <m:r>
                      <a:rPr lang="en-AE" sz="1600" b="0" i="0" smtClean="0">
                        <a:latin typeface="Cambria Math" panose="02040503050406030204" pitchFamily="18" charset="0"/>
                        <a:ea typeface="Tahoma" panose="020B0604030504040204" pitchFamily="34" charset="0"/>
                        <a:cs typeface="Times New Roman" panose="02020603050405020304" pitchFamily="18" charset="0"/>
                      </a:rPr>
                      <m:t>6</m:t>
                    </m:r>
                    <m:r>
                      <a:rPr lang="kk-KZ" sz="1600" i="1">
                        <a:latin typeface="Cambria Math" panose="02040503050406030204" pitchFamily="18" charset="0"/>
                        <a:ea typeface="Calibri" panose="020F0502020204030204" pitchFamily="34" charset="0"/>
                        <a:cs typeface="Times New Roman" panose="02020603050405020304" pitchFamily="18" charset="0"/>
                      </a:rPr>
                      <m:t>∙6=36</m:t>
                    </m:r>
                  </m:oMath>
                </a14:m>
                <a:r>
                  <a:rPr lang="kk-KZ" sz="1600" dirty="0">
                    <a:latin typeface="Tahoma" panose="020B0604030504040204" pitchFamily="34" charset="0"/>
                    <a:ea typeface="Tahoma" panose="020B0604030504040204" pitchFamily="34" charset="0"/>
                    <a:cs typeface="Tahoma" panose="020B0604030504040204" pitchFamily="34" charset="0"/>
                  </a:rPr>
                  <a:t>м</a:t>
                </a:r>
                <a:r>
                  <a:rPr lang="kk-KZ" sz="1600" baseline="30000" dirty="0">
                    <a:latin typeface="Tahoma" panose="020B0604030504040204" pitchFamily="34" charset="0"/>
                    <a:ea typeface="Tahoma" panose="020B0604030504040204" pitchFamily="34" charset="0"/>
                    <a:cs typeface="Tahoma" panose="020B0604030504040204" pitchFamily="34" charset="0"/>
                  </a:rPr>
                  <a:t>2   </a:t>
                </a:r>
                <a:r>
                  <a:rPr lang="kk-KZ" sz="1600" dirty="0">
                    <a:latin typeface="Tahoma" panose="020B0604030504040204" pitchFamily="34" charset="0"/>
                    <a:ea typeface="Tahoma" panose="020B0604030504040204" pitchFamily="34" charset="0"/>
                    <a:cs typeface="Tahoma" panose="020B0604030504040204" pitchFamily="34" charset="0"/>
                  </a:rPr>
                  <a:t>    		 </a:t>
                </a:r>
                <a:r>
                  <a:rPr lang="kk-KZ" sz="1600" b="1" dirty="0">
                    <a:latin typeface="Tahoma" panose="020B0604030504040204" pitchFamily="34" charset="0"/>
                    <a:ea typeface="Tahoma" panose="020B0604030504040204" pitchFamily="34" charset="0"/>
                    <a:cs typeface="Tahoma" panose="020B0604030504040204" pitchFamily="34" charset="0"/>
                  </a:rPr>
                  <a:t>Жауабы: С)</a:t>
                </a:r>
                <a:endParaRPr lang="ru-RU" sz="16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329055" algn="l"/>
                  </a:tabLst>
                </a:pPr>
                <a:r>
                  <a:rPr lang="kk-KZ" sz="1600" b="1" dirty="0">
                    <a:latin typeface="Tahoma" panose="020B0604030504040204" pitchFamily="34" charset="0"/>
                    <a:ea typeface="Tahoma" panose="020B0604030504040204" pitchFamily="34" charset="0"/>
                    <a:cs typeface="Tahoma" panose="020B0604030504040204" pitchFamily="34" charset="0"/>
                  </a:rPr>
                  <a:t>№4.</a:t>
                </a:r>
                <a:r>
                  <a:rPr lang="kk-KZ" sz="1600" dirty="0">
                    <a:latin typeface="Tahoma" panose="020B0604030504040204" pitchFamily="34" charset="0"/>
                    <a:ea typeface="Tahoma" panose="020B0604030504040204" pitchFamily="34" charset="0"/>
                    <a:cs typeface="Tahoma" panose="020B0604030504040204" pitchFamily="34" charset="0"/>
                  </a:rPr>
                  <a:t> Коридорды екі бөлікке бөлеміз, 1-ші бөлікте ені 6, ұзындығы 17 торкөзден, ал 2-ші бөлікте ені 5, ұзындығы 6 торкөзден, онда коридор  </a:t>
                </a:r>
                <a14:m>
                  <m:oMath xmlns:m="http://schemas.openxmlformats.org/officeDocument/2006/math">
                    <m:r>
                      <a:rPr lang="kk-KZ" sz="1600" i="1">
                        <a:latin typeface="Cambria Math" panose="02040503050406030204" pitchFamily="18" charset="0"/>
                        <a:ea typeface="Calibri" panose="020F0502020204030204" pitchFamily="34" charset="0"/>
                        <a:cs typeface="Times New Roman" panose="02020603050405020304" pitchFamily="18" charset="0"/>
                      </a:rPr>
                      <m:t>6∙17+6∙5=102</m:t>
                    </m:r>
                    <m:r>
                      <a:rPr lang="kk-KZ" sz="1600" i="1">
                        <a:latin typeface="Cambria Math" panose="02040503050406030204" pitchFamily="18" charset="0"/>
                        <a:ea typeface="Times New Roman" panose="02020603050405020304" pitchFamily="18" charset="0"/>
                        <a:cs typeface="Times New Roman" panose="02020603050405020304" pitchFamily="18" charset="0"/>
                      </a:rPr>
                      <m:t>+30=132</m:t>
                    </m:r>
                  </m:oMath>
                </a14:m>
                <a:r>
                  <a:rPr lang="kk-KZ" sz="1600" dirty="0">
                    <a:latin typeface="Tahoma" panose="020B0604030504040204" pitchFamily="34" charset="0"/>
                    <a:ea typeface="Tahoma" panose="020B0604030504040204" pitchFamily="34" charset="0"/>
                    <a:cs typeface="Tahoma" panose="020B0604030504040204" pitchFamily="34" charset="0"/>
                  </a:rPr>
                  <a:t> торкөзден, бір торкөзден ауданы  0,5</a:t>
                </a:r>
                <a14:m>
                  <m:oMath xmlns:m="http://schemas.openxmlformats.org/officeDocument/2006/math">
                    <m:r>
                      <a:rPr lang="kk-KZ" sz="1600" i="1">
                        <a:latin typeface="Cambria Math" panose="02040503050406030204" pitchFamily="18" charset="0"/>
                        <a:ea typeface="Calibri" panose="020F0502020204030204" pitchFamily="34" charset="0"/>
                        <a:cs typeface="Times New Roman" panose="02020603050405020304" pitchFamily="18" charset="0"/>
                      </a:rPr>
                      <m:t>∙0,5</m:t>
                    </m:r>
                    <m:r>
                      <a:rPr lang="ru-RU" sz="1600" i="1">
                        <a:latin typeface="Cambria Math" panose="02040503050406030204" pitchFamily="18" charset="0"/>
                        <a:ea typeface="Calibri" panose="020F0502020204030204" pitchFamily="34" charset="0"/>
                        <a:cs typeface="Times New Roman" panose="02020603050405020304" pitchFamily="18" charset="0"/>
                      </a:rPr>
                      <m:t>=0,25</m:t>
                    </m:r>
                  </m:oMath>
                </a14:m>
                <a:r>
                  <a:rPr lang="ru-RU" sz="1600" dirty="0">
                    <a:latin typeface="Tahoma" panose="020B0604030504040204" pitchFamily="34" charset="0"/>
                    <a:ea typeface="Tahoma" panose="020B0604030504040204" pitchFamily="34" charset="0"/>
                    <a:cs typeface="Tahoma" panose="020B0604030504040204" pitchFamily="34" charset="0"/>
                  </a:rPr>
                  <a:t>м</a:t>
                </a:r>
                <a:r>
                  <a:rPr lang="ru-RU" sz="1600" baseline="30000" dirty="0">
                    <a:latin typeface="Tahoma" panose="020B0604030504040204" pitchFamily="34" charset="0"/>
                    <a:ea typeface="Tahoma" panose="020B0604030504040204" pitchFamily="34" charset="0"/>
                    <a:cs typeface="Tahoma" panose="020B0604030504040204" pitchFamily="34" charset="0"/>
                  </a:rPr>
                  <a:t>2</a:t>
                </a:r>
                <a:r>
                  <a:rPr lang="ru-RU" sz="16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Коридордың ауданы S</a:t>
                </a:r>
                <a:r>
                  <a:rPr lang="kk-KZ" sz="1600" baseline="-25000" dirty="0">
                    <a:latin typeface="Tahoma" panose="020B0604030504040204" pitchFamily="34" charset="0"/>
                    <a:ea typeface="Tahoma" panose="020B0604030504040204" pitchFamily="34" charset="0"/>
                    <a:cs typeface="Tahoma" panose="020B0604030504040204" pitchFamily="34" charset="0"/>
                  </a:rPr>
                  <a:t>8</a:t>
                </a:r>
                <a14:m>
                  <m:oMath xmlns:m="http://schemas.openxmlformats.org/officeDocument/2006/math">
                    <m:r>
                      <a:rPr lang="kk-KZ" sz="1600" i="1" baseline="-25000">
                        <a:latin typeface="Cambria Math" panose="02040503050406030204" pitchFamily="18" charset="0"/>
                        <a:ea typeface="Calibri" panose="020F0502020204030204" pitchFamily="34" charset="0"/>
                        <a:cs typeface="Times New Roman" panose="02020603050405020304" pitchFamily="18" charset="0"/>
                      </a:rPr>
                      <m:t>=132</m:t>
                    </m:r>
                    <m:r>
                      <a:rPr lang="kk-KZ" sz="1600" i="1">
                        <a:latin typeface="Cambria Math" panose="02040503050406030204" pitchFamily="18" charset="0"/>
                        <a:ea typeface="Calibri" panose="020F0502020204030204" pitchFamily="34" charset="0"/>
                        <a:cs typeface="Times New Roman" panose="02020603050405020304" pitchFamily="18" charset="0"/>
                      </a:rPr>
                      <m:t>∙0,25=33</m:t>
                    </m:r>
                  </m:oMath>
                </a14:m>
                <a:r>
                  <a:rPr lang="kk-KZ" sz="1600" dirty="0">
                    <a:latin typeface="Tahoma" panose="020B0604030504040204" pitchFamily="34" charset="0"/>
                    <a:ea typeface="Tahoma" panose="020B0604030504040204" pitchFamily="34" charset="0"/>
                    <a:cs typeface="Tahoma" panose="020B0604030504040204" pitchFamily="34" charset="0"/>
                  </a:rPr>
                  <a:t>м</a:t>
                </a:r>
                <a:r>
                  <a:rPr lang="kk-KZ" sz="1600" baseline="30000" dirty="0">
                    <a:latin typeface="Tahoma" panose="020B0604030504040204" pitchFamily="34" charset="0"/>
                    <a:ea typeface="Tahoma" panose="020B0604030504040204" pitchFamily="34" charset="0"/>
                    <a:cs typeface="Tahoma" panose="020B0604030504040204" pitchFamily="34" charset="0"/>
                  </a:rPr>
                  <a:t>2</a:t>
                </a:r>
                <a:r>
                  <a:rPr lang="kk-KZ" sz="1600" dirty="0">
                    <a:latin typeface="Tahoma" panose="020B0604030504040204" pitchFamily="34" charset="0"/>
                    <a:ea typeface="Tahoma" panose="020B0604030504040204" pitchFamily="34" charset="0"/>
                    <a:cs typeface="Tahoma" panose="020B0604030504040204" pitchFamily="34" charset="0"/>
                  </a:rPr>
                  <a:t>. Ас бөлмесінің  ені 8, ұзындығы 10 торкөзден, онда ені </a:t>
                </a:r>
                <a:r>
                  <a:rPr lang="kk-KZ" sz="1600" baseline="300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8</a:t>
                </a:r>
                <a14:m>
                  <m:oMath xmlns:m="http://schemas.openxmlformats.org/officeDocument/2006/math">
                    <m:r>
                      <a:rPr lang="kk-KZ" sz="1600" i="1">
                        <a:latin typeface="Cambria Math" panose="02040503050406030204" pitchFamily="18" charset="0"/>
                        <a:ea typeface="Calibri" panose="020F0502020204030204" pitchFamily="34" charset="0"/>
                        <a:cs typeface="Times New Roman" panose="02020603050405020304" pitchFamily="18" charset="0"/>
                      </a:rPr>
                      <m:t>∙0,5=4м</m:t>
                    </m:r>
                  </m:oMath>
                </a14:m>
                <a:r>
                  <a:rPr lang="kk-KZ" sz="1600" dirty="0">
                    <a:latin typeface="Tahoma" panose="020B0604030504040204" pitchFamily="34" charset="0"/>
                    <a:ea typeface="Tahoma" panose="020B0604030504040204" pitchFamily="34" charset="0"/>
                    <a:cs typeface="Tahoma" panose="020B0604030504040204" pitchFamily="34" charset="0"/>
                  </a:rPr>
                  <a:t> және ұзындығы </a:t>
                </a:r>
                <a14:m>
                  <m:oMath xmlns:m="http://schemas.openxmlformats.org/officeDocument/2006/math">
                    <m:r>
                      <a:rPr lang="kk-KZ" sz="1600" i="1">
                        <a:latin typeface="Cambria Math" panose="02040503050406030204" pitchFamily="18" charset="0"/>
                        <a:ea typeface="Calibri" panose="020F0502020204030204" pitchFamily="34" charset="0"/>
                        <a:cs typeface="Times New Roman" panose="02020603050405020304" pitchFamily="18" charset="0"/>
                      </a:rPr>
                      <m:t>10∙0,5=5м.</m:t>
                    </m:r>
                  </m:oMath>
                </a14:m>
                <a:r>
                  <a:rPr lang="ru-RU" sz="1600" dirty="0">
                    <a:effectLst/>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Ас бөлменің ауданы:    S</a:t>
                </a:r>
                <a:r>
                  <a:rPr lang="kk-KZ" sz="1600" baseline="-25000" dirty="0">
                    <a:latin typeface="Tahoma" panose="020B0604030504040204" pitchFamily="34" charset="0"/>
                    <a:ea typeface="Tahoma" panose="020B0604030504040204" pitchFamily="34" charset="0"/>
                    <a:cs typeface="Tahoma" panose="020B0604030504040204" pitchFamily="34" charset="0"/>
                  </a:rPr>
                  <a:t>5</a:t>
                </a:r>
                <a14:m>
                  <m:oMath xmlns:m="http://schemas.openxmlformats.org/officeDocument/2006/math">
                    <m:r>
                      <a:rPr lang="kk-KZ" sz="1600" i="1" baseline="-25000">
                        <a:latin typeface="Cambria Math" panose="02040503050406030204" pitchFamily="18" charset="0"/>
                        <a:ea typeface="Calibri" panose="020F0502020204030204" pitchFamily="34" charset="0"/>
                        <a:cs typeface="Times New Roman" panose="02020603050405020304" pitchFamily="18" charset="0"/>
                      </a:rPr>
                      <m:t>=4</m:t>
                    </m:r>
                    <m:r>
                      <a:rPr lang="kk-KZ" sz="1600" i="1">
                        <a:latin typeface="Cambria Math" panose="02040503050406030204" pitchFamily="18" charset="0"/>
                        <a:ea typeface="Calibri" panose="020F0502020204030204" pitchFamily="34" charset="0"/>
                        <a:cs typeface="Times New Roman" panose="02020603050405020304" pitchFamily="18" charset="0"/>
                      </a:rPr>
                      <m:t>∙5=20</m:t>
                    </m:r>
                  </m:oMath>
                </a14:m>
                <a:r>
                  <a:rPr lang="kk-KZ" sz="1600" dirty="0">
                    <a:latin typeface="Tahoma" panose="020B0604030504040204" pitchFamily="34" charset="0"/>
                    <a:ea typeface="Tahoma" panose="020B0604030504040204" pitchFamily="34" charset="0"/>
                    <a:cs typeface="Tahoma" panose="020B0604030504040204" pitchFamily="34" charset="0"/>
                  </a:rPr>
                  <a:t>м</a:t>
                </a:r>
                <a:r>
                  <a:rPr lang="kk-KZ" sz="1600" baseline="30000" dirty="0">
                    <a:latin typeface="Tahoma" panose="020B0604030504040204" pitchFamily="34" charset="0"/>
                    <a:ea typeface="Tahoma" panose="020B0604030504040204" pitchFamily="34" charset="0"/>
                    <a:cs typeface="Tahoma" panose="020B0604030504040204" pitchFamily="34" charset="0"/>
                  </a:rPr>
                  <a:t>2</a:t>
                </a:r>
                <a:r>
                  <a:rPr lang="kk-KZ" sz="1600" dirty="0">
                    <a:latin typeface="Tahoma" panose="020B0604030504040204" pitchFamily="34" charset="0"/>
                    <a:ea typeface="Tahoma" panose="020B0604030504040204" pitchFamily="34" charset="0"/>
                    <a:cs typeface="Tahoma" panose="020B0604030504040204" pitchFamily="34" charset="0"/>
                  </a:rPr>
                  <a:t>. Коридордың ауданы мен ас бөлмесі ауданының айырмасы:</a:t>
                </a:r>
                <a:r>
                  <a:rPr lang="kk-KZ" sz="16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b>
                      <m:sSubPr>
                        <m:ctrlPr>
                          <a:rPr lang="ru-RU" sz="1600" b="1" i="1" baseline="-25000">
                            <a:latin typeface="Cambria Math" panose="02040503050406030204" pitchFamily="18" charset="0"/>
                            <a:ea typeface="Calibri" panose="020F0502020204030204" pitchFamily="34" charset="0"/>
                            <a:cs typeface="Times New Roman" panose="02020603050405020304" pitchFamily="18" charset="0"/>
                          </a:rPr>
                        </m:ctrlPr>
                      </m:sSubPr>
                      <m:e>
                        <m:r>
                          <a:rPr lang="kk-KZ" sz="1600" b="1" i="1" baseline="-25000">
                            <a:latin typeface="Cambria Math" panose="02040503050406030204" pitchFamily="18" charset="0"/>
                            <a:ea typeface="Calibri" panose="020F0502020204030204" pitchFamily="34" charset="0"/>
                            <a:cs typeface="Times New Roman" panose="02020603050405020304" pitchFamily="18" charset="0"/>
                          </a:rPr>
                          <m:t>𝑺</m:t>
                        </m:r>
                      </m:e>
                      <m:sub>
                        <m:r>
                          <a:rPr lang="kk-KZ" sz="1600" b="1" i="1" baseline="-25000">
                            <a:latin typeface="Cambria Math" panose="02040503050406030204" pitchFamily="18" charset="0"/>
                            <a:ea typeface="Calibri" panose="020F0502020204030204" pitchFamily="34" charset="0"/>
                            <a:cs typeface="Times New Roman" panose="02020603050405020304" pitchFamily="18" charset="0"/>
                          </a:rPr>
                          <m:t>𝟖</m:t>
                        </m:r>
                      </m:sub>
                    </m:sSub>
                    <m:r>
                      <a:rPr lang="kk-KZ" sz="1600" b="1" i="1" baseline="-25000">
                        <a:latin typeface="Cambria Math" panose="02040503050406030204" pitchFamily="18" charset="0"/>
                        <a:ea typeface="Times New Roman" panose="02020603050405020304" pitchFamily="18" charset="0"/>
                        <a:cs typeface="Times New Roman" panose="02020603050405020304" pitchFamily="18" charset="0"/>
                      </a:rPr>
                      <m:t>−</m:t>
                    </m:r>
                    <m:sSub>
                      <m:sSubPr>
                        <m:ctrlPr>
                          <a:rPr lang="ru-RU" sz="1600" b="1" i="1" baseline="-25000">
                            <a:latin typeface="Cambria Math" panose="02040503050406030204" pitchFamily="18" charset="0"/>
                            <a:ea typeface="Times New Roman" panose="02020603050405020304" pitchFamily="18" charset="0"/>
                            <a:cs typeface="Times New Roman" panose="02020603050405020304" pitchFamily="18" charset="0"/>
                          </a:rPr>
                        </m:ctrlPr>
                      </m:sSubPr>
                      <m:e>
                        <m:r>
                          <a:rPr lang="kk-KZ" sz="1600" b="1" i="1" baseline="-25000">
                            <a:latin typeface="Cambria Math" panose="02040503050406030204" pitchFamily="18" charset="0"/>
                            <a:ea typeface="Times New Roman" panose="02020603050405020304" pitchFamily="18" charset="0"/>
                            <a:cs typeface="Times New Roman" panose="02020603050405020304" pitchFamily="18" charset="0"/>
                          </a:rPr>
                          <m:t>𝑺</m:t>
                        </m:r>
                      </m:e>
                      <m:sub>
                        <m:r>
                          <a:rPr lang="kk-KZ" sz="1600" b="1" i="1" baseline="-25000">
                            <a:latin typeface="Cambria Math" panose="02040503050406030204" pitchFamily="18" charset="0"/>
                            <a:ea typeface="Times New Roman" panose="02020603050405020304" pitchFamily="18" charset="0"/>
                            <a:cs typeface="Times New Roman" panose="02020603050405020304" pitchFamily="18" charset="0"/>
                          </a:rPr>
                          <m:t>𝟓</m:t>
                        </m:r>
                      </m:sub>
                    </m:sSub>
                    <m:r>
                      <a:rPr lang="kk-KZ" sz="1600" b="1" i="1" baseline="-25000">
                        <a:latin typeface="Cambria Math" panose="02040503050406030204" pitchFamily="18" charset="0"/>
                        <a:ea typeface="Calibri" panose="020F0502020204030204" pitchFamily="34" charset="0"/>
                        <a:cs typeface="Times New Roman" panose="02020603050405020304" pitchFamily="18" charset="0"/>
                      </a:rPr>
                      <m:t>=</m:t>
                    </m:r>
                    <m:r>
                      <a:rPr lang="kk-KZ" sz="1600" b="1" i="1" baseline="-25000">
                        <a:latin typeface="Cambria Math" panose="02040503050406030204" pitchFamily="18" charset="0"/>
                        <a:ea typeface="Calibri" panose="020F0502020204030204" pitchFamily="34" charset="0"/>
                        <a:cs typeface="Times New Roman" panose="02020603050405020304" pitchFamily="18" charset="0"/>
                      </a:rPr>
                      <m:t>𝟑𝟑</m:t>
                    </m:r>
                    <m:r>
                      <a:rPr lang="kk-KZ" sz="1600" b="1" i="1" baseline="-25000">
                        <a:latin typeface="Cambria Math" panose="02040503050406030204" pitchFamily="18" charset="0"/>
                        <a:ea typeface="Calibri" panose="020F0502020204030204" pitchFamily="34" charset="0"/>
                        <a:cs typeface="Times New Roman" panose="02020603050405020304" pitchFamily="18" charset="0"/>
                      </a:rPr>
                      <m:t>−</m:t>
                    </m:r>
                    <m:r>
                      <a:rPr lang="kk-KZ" sz="1600" b="1" i="1" baseline="-25000">
                        <a:latin typeface="Cambria Math" panose="02040503050406030204" pitchFamily="18" charset="0"/>
                        <a:ea typeface="Calibri" panose="020F0502020204030204" pitchFamily="34" charset="0"/>
                        <a:cs typeface="Times New Roman" panose="02020603050405020304" pitchFamily="18" charset="0"/>
                      </a:rPr>
                      <m:t>𝟐𝟎</m:t>
                    </m:r>
                    <m:r>
                      <a:rPr lang="kk-KZ" sz="1600" b="1" i="1" baseline="-25000">
                        <a:latin typeface="Cambria Math" panose="02040503050406030204" pitchFamily="18" charset="0"/>
                        <a:ea typeface="Calibri" panose="020F0502020204030204" pitchFamily="34" charset="0"/>
                        <a:cs typeface="Times New Roman" panose="02020603050405020304" pitchFamily="18" charset="0"/>
                      </a:rPr>
                      <m:t>=</m:t>
                    </m:r>
                    <m:r>
                      <a:rPr lang="kk-KZ" sz="1600" b="1" i="1" baseline="-25000">
                        <a:latin typeface="Cambria Math" panose="02040503050406030204" pitchFamily="18" charset="0"/>
                        <a:ea typeface="Calibri" panose="020F0502020204030204" pitchFamily="34" charset="0"/>
                        <a:cs typeface="Times New Roman" panose="02020603050405020304" pitchFamily="18" charset="0"/>
                      </a:rPr>
                      <m:t>𝟏𝟑</m:t>
                    </m:r>
                  </m:oMath>
                </a14:m>
                <a:r>
                  <a:rPr lang="kk-KZ" sz="1600" b="1"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м</a:t>
                </a:r>
                <a:r>
                  <a:rPr lang="kk-KZ" sz="1600" baseline="30000" dirty="0">
                    <a:latin typeface="Tahoma" panose="020B0604030504040204" pitchFamily="34" charset="0"/>
                    <a:ea typeface="Tahoma" panose="020B0604030504040204" pitchFamily="34" charset="0"/>
                    <a:cs typeface="Tahoma" panose="020B0604030504040204" pitchFamily="34" charset="0"/>
                  </a:rPr>
                  <a:t>2</a:t>
                </a:r>
                <a:r>
                  <a:rPr lang="kk-KZ" sz="1600" dirty="0">
                    <a:latin typeface="Tahoma" panose="020B0604030504040204" pitchFamily="34" charset="0"/>
                    <a:ea typeface="Tahoma" panose="020B0604030504040204" pitchFamily="34" charset="0"/>
                    <a:cs typeface="Tahoma" panose="020B0604030504040204" pitchFamily="34" charset="0"/>
                  </a:rPr>
                  <a:t>.         			</a:t>
                </a:r>
                <a:r>
                  <a:rPr lang="kk-KZ" sz="1600" b="1" dirty="0">
                    <a:latin typeface="Tahoma" panose="020B0604030504040204" pitchFamily="34" charset="0"/>
                    <a:ea typeface="Tahoma" panose="020B0604030504040204" pitchFamily="34" charset="0"/>
                    <a:cs typeface="Tahoma" panose="020B0604030504040204" pitchFamily="34" charset="0"/>
                  </a:rPr>
                  <a:t>Жауабы:  </a:t>
                </a:r>
                <a:r>
                  <a:rPr lang="en-AE" sz="1600" b="1" dirty="0">
                    <a:latin typeface="Tahoma" panose="020B0604030504040204" pitchFamily="34" charset="0"/>
                    <a:ea typeface="Tahoma" panose="020B0604030504040204" pitchFamily="34" charset="0"/>
                    <a:cs typeface="Tahoma" panose="020B0604030504040204" pitchFamily="34" charset="0"/>
                  </a:rPr>
                  <a:t>D</a:t>
                </a:r>
                <a:r>
                  <a:rPr lang="kk-KZ" sz="1600" b="1" dirty="0">
                    <a:latin typeface="Tahoma" panose="020B0604030504040204" pitchFamily="34" charset="0"/>
                    <a:ea typeface="Tahoma" panose="020B0604030504040204" pitchFamily="34" charset="0"/>
                    <a:cs typeface="Tahoma" panose="020B0604030504040204" pitchFamily="34" charset="0"/>
                  </a:rPr>
                  <a:t>)</a:t>
                </a:r>
              </a:p>
              <a:p>
                <a:pPr algn="just">
                  <a:lnSpc>
                    <a:spcPct val="107000"/>
                  </a:lnSpc>
                  <a:spcAft>
                    <a:spcPts val="800"/>
                  </a:spcAft>
                  <a:tabLst>
                    <a:tab pos="1329055" algn="l"/>
                  </a:tabLst>
                </a:pPr>
                <a:r>
                  <a:rPr lang="kk-KZ" sz="1600" b="1" dirty="0">
                    <a:latin typeface="Tahoma" panose="020B0604030504040204" pitchFamily="34" charset="0"/>
                    <a:ea typeface="Tahoma" panose="020B0604030504040204" pitchFamily="34" charset="0"/>
                    <a:cs typeface="Tahoma" panose="020B0604030504040204" pitchFamily="34" charset="0"/>
                  </a:rPr>
                  <a:t>№5.</a:t>
                </a:r>
                <a:r>
                  <a:rPr lang="kk-KZ" sz="1600" dirty="0">
                    <a:latin typeface="Tahoma" panose="020B0604030504040204" pitchFamily="34" charset="0"/>
                    <a:ea typeface="Tahoma" panose="020B0604030504040204" pitchFamily="34" charset="0"/>
                    <a:cs typeface="Tahoma" panose="020B0604030504040204" pitchFamily="34" charset="0"/>
                  </a:rPr>
                  <a:t>  Санузелдің ені 5,ұзындығы 6 торкөзден, онда ені </a:t>
                </a:r>
                <a14:m>
                  <m:oMath xmlns:m="http://schemas.openxmlformats.org/officeDocument/2006/math">
                    <m:r>
                      <a:rPr lang="kk-KZ" sz="1600" i="1" baseline="-25000">
                        <a:latin typeface="Cambria Math" panose="02040503050406030204" pitchFamily="18" charset="0"/>
                      </a:rPr>
                      <m:t>5</m:t>
                    </m:r>
                    <m:r>
                      <a:rPr lang="kk-KZ" sz="1600" i="1">
                        <a:latin typeface="Cambria Math" panose="02040503050406030204" pitchFamily="18" charset="0"/>
                      </a:rPr>
                      <m:t>∙0,5=2,5м</m:t>
                    </m:r>
                  </m:oMath>
                </a14:m>
                <a:r>
                  <a:rPr lang="kk-KZ" sz="1600" dirty="0">
                    <a:latin typeface="Tahoma" panose="020B0604030504040204" pitchFamily="34" charset="0"/>
                    <a:ea typeface="Tahoma" panose="020B0604030504040204" pitchFamily="34" charset="0"/>
                    <a:cs typeface="Tahoma" panose="020B0604030504040204" pitchFamily="34" charset="0"/>
                  </a:rPr>
                  <a:t> және ұзындығы 6</a:t>
                </a:r>
                <a14:m>
                  <m:oMath xmlns:m="http://schemas.openxmlformats.org/officeDocument/2006/math">
                    <m:r>
                      <a:rPr lang="kk-KZ" sz="1600" i="1">
                        <a:latin typeface="Cambria Math" panose="02040503050406030204" pitchFamily="18" charset="0"/>
                      </a:rPr>
                      <m:t>∙0,5=3м.</m:t>
                    </m:r>
                  </m:oMath>
                </a14:m>
                <a:r>
                  <a:rPr lang="kk-KZ" sz="1600" dirty="0">
                    <a:latin typeface="Tahoma" panose="020B0604030504040204" pitchFamily="34" charset="0"/>
                    <a:ea typeface="Tahoma" panose="020B0604030504040204" pitchFamily="34" charset="0"/>
                    <a:cs typeface="Tahoma" panose="020B0604030504040204" pitchFamily="34" charset="0"/>
                  </a:rPr>
                  <a:t> Санузелдің ауданы: S</a:t>
                </a:r>
                <a:r>
                  <a:rPr lang="kk-KZ" sz="1600" baseline="-25000" dirty="0">
                    <a:latin typeface="Tahoma" panose="020B0604030504040204" pitchFamily="34" charset="0"/>
                    <a:ea typeface="Tahoma" panose="020B0604030504040204" pitchFamily="34" charset="0"/>
                    <a:cs typeface="Tahoma" panose="020B0604030504040204" pitchFamily="34" charset="0"/>
                  </a:rPr>
                  <a:t>1к</a:t>
                </a:r>
                <a14:m>
                  <m:oMath xmlns:m="http://schemas.openxmlformats.org/officeDocument/2006/math">
                    <m:r>
                      <a:rPr lang="kk-KZ" sz="1600" i="1" baseline="-25000">
                        <a:latin typeface="Cambria Math" panose="02040503050406030204" pitchFamily="18" charset="0"/>
                      </a:rPr>
                      <m:t>=0,2</m:t>
                    </m:r>
                    <m:r>
                      <a:rPr lang="kk-KZ" sz="1600" i="1">
                        <a:latin typeface="Cambria Math" panose="02040503050406030204" pitchFamily="18" charset="0"/>
                      </a:rPr>
                      <m:t>∙0,5=0,1</m:t>
                    </m:r>
                  </m:oMath>
                </a14:m>
                <a:r>
                  <a:rPr lang="kk-KZ" sz="1600" dirty="0">
                    <a:latin typeface="Tahoma" panose="020B0604030504040204" pitchFamily="34" charset="0"/>
                    <a:ea typeface="Tahoma" panose="020B0604030504040204" pitchFamily="34" charset="0"/>
                    <a:cs typeface="Tahoma" panose="020B0604030504040204" pitchFamily="34" charset="0"/>
                  </a:rPr>
                  <a:t>м</a:t>
                </a:r>
                <a:r>
                  <a:rPr lang="kk-KZ" sz="1600" baseline="30000" dirty="0">
                    <a:latin typeface="Tahoma" panose="020B0604030504040204" pitchFamily="34" charset="0"/>
                    <a:ea typeface="Tahoma" panose="020B0604030504040204" pitchFamily="34" charset="0"/>
                    <a:cs typeface="Tahoma" panose="020B0604030504040204" pitchFamily="34" charset="0"/>
                  </a:rPr>
                  <a:t>2</a:t>
                </a:r>
                <a:r>
                  <a:rPr lang="kk-KZ" sz="1600" dirty="0">
                    <a:latin typeface="Tahoma" panose="020B0604030504040204" pitchFamily="34" charset="0"/>
                    <a:ea typeface="Tahoma" panose="020B0604030504040204" pitchFamily="34" charset="0"/>
                    <a:cs typeface="Tahoma" panose="020B0604030504040204" pitchFamily="34" charset="0"/>
                  </a:rPr>
                  <a:t>. Бір қораптағы кафельдер ауданы: S</a:t>
                </a:r>
                <a:r>
                  <a:rPr lang="kk-KZ" sz="1600" baseline="-25000" dirty="0">
                    <a:latin typeface="Tahoma" panose="020B0604030504040204" pitchFamily="34" charset="0"/>
                    <a:ea typeface="Tahoma" panose="020B0604030504040204" pitchFamily="34" charset="0"/>
                    <a:cs typeface="Tahoma" panose="020B0604030504040204" pitchFamily="34" charset="0"/>
                  </a:rPr>
                  <a:t>к</a:t>
                </a:r>
                <a14:m>
                  <m:oMath xmlns:m="http://schemas.openxmlformats.org/officeDocument/2006/math">
                    <m:r>
                      <a:rPr lang="kk-KZ" sz="1600" i="1" baseline="-25000">
                        <a:latin typeface="Cambria Math" panose="02040503050406030204" pitchFamily="18" charset="0"/>
                      </a:rPr>
                      <m:t>=5</m:t>
                    </m:r>
                    <m:r>
                      <a:rPr lang="kk-KZ" sz="1600" i="1">
                        <a:latin typeface="Cambria Math" panose="02040503050406030204" pitchFamily="18" charset="0"/>
                      </a:rPr>
                      <m:t>∙0,1=0,5</m:t>
                    </m:r>
                  </m:oMath>
                </a14:m>
                <a:r>
                  <a:rPr lang="kk-KZ" sz="1600" dirty="0">
                    <a:latin typeface="Tahoma" panose="020B0604030504040204" pitchFamily="34" charset="0"/>
                    <a:ea typeface="Tahoma" panose="020B0604030504040204" pitchFamily="34" charset="0"/>
                    <a:cs typeface="Tahoma" panose="020B0604030504040204" pitchFamily="34" charset="0"/>
                  </a:rPr>
                  <a:t>м</a:t>
                </a:r>
                <a:r>
                  <a:rPr lang="kk-KZ" sz="1600" baseline="30000" dirty="0">
                    <a:latin typeface="Tahoma" panose="020B0604030504040204" pitchFamily="34" charset="0"/>
                    <a:ea typeface="Tahoma" panose="020B0604030504040204" pitchFamily="34" charset="0"/>
                    <a:cs typeface="Tahoma" panose="020B0604030504040204" pitchFamily="34" charset="0"/>
                  </a:rPr>
                  <a:t>2</a:t>
                </a:r>
                <a:r>
                  <a:rPr lang="kk-KZ" sz="1600" dirty="0">
                    <a:latin typeface="Tahoma" panose="020B0604030504040204" pitchFamily="34" charset="0"/>
                    <a:ea typeface="Tahoma" panose="020B0604030504040204" pitchFamily="34" charset="0"/>
                    <a:cs typeface="Tahoma" panose="020B0604030504040204" pitchFamily="34" charset="0"/>
                  </a:rPr>
                  <a:t>.  Онда санузел еденіне кафель салу үшін қажетті қораптар саны: </a:t>
                </a:r>
                <a14:m>
                  <m:oMath xmlns:m="http://schemas.openxmlformats.org/officeDocument/2006/math">
                    <m:r>
                      <a:rPr lang="kk-KZ" sz="1600" i="1" baseline="-25000">
                        <a:latin typeface="Cambria Math" panose="02040503050406030204" pitchFamily="18" charset="0"/>
                      </a:rPr>
                      <m:t>7,5</m:t>
                    </m:r>
                    <m:r>
                      <a:rPr lang="kk-KZ" sz="1600" i="1">
                        <a:latin typeface="Cambria Math" panose="02040503050406030204" pitchFamily="18" charset="0"/>
                      </a:rPr>
                      <m:t>:0,5=15</m:t>
                    </m:r>
                  </m:oMath>
                </a14:m>
                <a:r>
                  <a:rPr lang="kk-KZ" sz="1600" dirty="0">
                    <a:latin typeface="Tahoma" panose="020B0604030504040204" pitchFamily="34" charset="0"/>
                    <a:ea typeface="Tahoma" panose="020B0604030504040204" pitchFamily="34" charset="0"/>
                    <a:cs typeface="Tahoma" panose="020B0604030504040204" pitchFamily="34" charset="0"/>
                  </a:rPr>
                  <a:t>.   			</a:t>
                </a:r>
                <a:r>
                  <a:rPr lang="kk-KZ" sz="1600" b="1" dirty="0">
                    <a:latin typeface="Tahoma" panose="020B0604030504040204" pitchFamily="34" charset="0"/>
                    <a:ea typeface="Tahoma" panose="020B0604030504040204" pitchFamily="34" charset="0"/>
                    <a:cs typeface="Tahoma" panose="020B0604030504040204" pitchFamily="34" charset="0"/>
                  </a:rPr>
                  <a:t>Жауабы: В)</a:t>
                </a:r>
                <a:endParaRPr lang="ru-RU" sz="1600" dirty="0">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4" name="Прямоугольник 3"/>
              <p:cNvSpPr>
                <a:spLocks noRot="1" noChangeAspect="1" noMove="1" noResize="1" noEditPoints="1" noAdjustHandles="1" noChangeArrowheads="1" noChangeShapeType="1" noTextEdit="1"/>
              </p:cNvSpPr>
              <p:nvPr/>
            </p:nvSpPr>
            <p:spPr>
              <a:xfrm>
                <a:off x="424541" y="2718356"/>
                <a:ext cx="11238412" cy="3664336"/>
              </a:xfrm>
              <a:prstGeom prst="rect">
                <a:avLst/>
              </a:prstGeom>
              <a:blipFill>
                <a:blip r:embed="rId2"/>
                <a:stretch>
                  <a:fillRect l="-326" t="-666" r="-326" b="-666"/>
                </a:stretch>
              </a:blipFill>
            </p:spPr>
            <p:txBody>
              <a:bodyPr/>
              <a:lstStyle/>
              <a:p>
                <a:r>
                  <a:rPr lang="ru-RU">
                    <a:noFill/>
                  </a:rPr>
                  <a:t> </a:t>
                </a:r>
              </a:p>
            </p:txBody>
          </p:sp>
        </mc:Fallback>
      </mc:AlternateContent>
    </p:spTree>
    <p:extLst>
      <p:ext uri="{BB962C8B-B14F-4D97-AF65-F5344CB8AC3E}">
        <p14:creationId xmlns:p14="http://schemas.microsoft.com/office/powerpoint/2010/main" val="27303236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1337835" y="915854"/>
            <a:ext cx="8761413" cy="706964"/>
          </a:xfrm>
        </p:spPr>
        <p:txBody>
          <a:bodyPr>
            <a:normAutofit fontScale="90000"/>
          </a:bodyPr>
          <a:lstStyle/>
          <a:p>
            <a:pPr algn="ctr"/>
            <a:r>
              <a:rPr lang="ru-RU" sz="5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Кинотеатр</a:t>
            </a:r>
            <a:endParaRPr lang="ru-RU" sz="5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7" name="Рисунок 6"/>
          <p:cNvPicPr/>
          <p:nvPr/>
        </p:nvPicPr>
        <p:blipFill>
          <a:blip r:embed="rId2"/>
          <a:stretch>
            <a:fillRect/>
          </a:stretch>
        </p:blipFill>
        <p:spPr>
          <a:xfrm>
            <a:off x="169818" y="1959429"/>
            <a:ext cx="11717382" cy="4023360"/>
          </a:xfrm>
          <a:prstGeom prst="rect">
            <a:avLst/>
          </a:prstGeom>
        </p:spPr>
      </p:pic>
    </p:spTree>
    <p:extLst>
      <p:ext uri="{BB962C8B-B14F-4D97-AF65-F5344CB8AC3E}">
        <p14:creationId xmlns:p14="http://schemas.microsoft.com/office/powerpoint/2010/main" val="32581505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1709" y="288837"/>
            <a:ext cx="8761413" cy="706964"/>
          </a:xfrm>
        </p:spPr>
        <p:txBody>
          <a:bodyPr>
            <a:normAutofit fontScale="90000"/>
          </a:bodyPr>
          <a:lstStyle/>
          <a:p>
            <a:pPr algn="ctr"/>
            <a:r>
              <a:rPr lang="ru-RU" sz="54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Кинотеатр</a:t>
            </a:r>
            <a:endParaRPr lang="ru-RU" sz="54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Объект 2"/>
          <p:cNvSpPr>
            <a:spLocks noGrp="1"/>
          </p:cNvSpPr>
          <p:nvPr>
            <p:ph idx="1"/>
          </p:nvPr>
        </p:nvSpPr>
        <p:spPr>
          <a:xfrm>
            <a:off x="500695" y="4179513"/>
            <a:ext cx="10988086" cy="2059940"/>
          </a:xfrm>
        </p:spPr>
        <p:txBody>
          <a:bodyPr>
            <a:noAutofit/>
          </a:bodyPr>
          <a:lstStyle/>
          <a:p>
            <a:pPr marL="0" indent="0" algn="just">
              <a:buNone/>
            </a:pPr>
            <a:r>
              <a:rPr lang="kk-KZ" sz="2800" b="1" dirty="0">
                <a:latin typeface="Tahoma" panose="020B0604030504040204" pitchFamily="34" charset="0"/>
                <a:ea typeface="Tahoma" panose="020B0604030504040204" pitchFamily="34" charset="0"/>
                <a:cs typeface="Tahoma" panose="020B0604030504040204" pitchFamily="34" charset="0"/>
              </a:rPr>
              <a:t>Сызбада кинотеатрдың бір залының орындарының сұлбасы берілген. Билет құны бір адамға 2500 теңге. Әр көрсетілімде орындар санының 70-тен кем емес пайызы бос емес болады. Орындарды нөмірлеу (1-ден бастап) әр қатардың сол жағынан басталады.</a:t>
            </a:r>
            <a:endParaRPr lang="ru-RU" sz="2800" b="1" dirty="0">
              <a:latin typeface="Tahoma" panose="020B0604030504040204" pitchFamily="34" charset="0"/>
              <a:ea typeface="Tahoma" panose="020B0604030504040204" pitchFamily="34" charset="0"/>
              <a:cs typeface="Tahoma" panose="020B0604030504040204" pitchFamily="34" charset="0"/>
            </a:endParaRPr>
          </a:p>
          <a:p>
            <a:pPr algn="just"/>
            <a:endParaRPr lang="ru-RU" sz="2800" b="1"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p:cNvPicPr/>
          <p:nvPr/>
        </p:nvPicPr>
        <p:blipFill>
          <a:blip r:embed="rId2"/>
          <a:stretch>
            <a:fillRect/>
          </a:stretch>
        </p:blipFill>
        <p:spPr>
          <a:xfrm>
            <a:off x="867567" y="1222589"/>
            <a:ext cx="10254343" cy="2730136"/>
          </a:xfrm>
          <a:prstGeom prst="rect">
            <a:avLst/>
          </a:prstGeom>
        </p:spPr>
      </p:pic>
    </p:spTree>
    <p:extLst>
      <p:ext uri="{BB962C8B-B14F-4D97-AF65-F5344CB8AC3E}">
        <p14:creationId xmlns:p14="http://schemas.microsoft.com/office/powerpoint/2010/main" val="29419176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4949" y="3017520"/>
            <a:ext cx="11325497" cy="3618411"/>
          </a:xfrm>
        </p:spPr>
        <p:txBody>
          <a:bodyPr>
            <a:noAutofit/>
          </a:bodyPr>
          <a:lstStyle/>
          <a:p>
            <a:r>
              <a:rPr lang="kk-KZ" sz="2400" dirty="0">
                <a:latin typeface="Tahoma" panose="020B0604030504040204" pitchFamily="34" charset="0"/>
                <a:ea typeface="Tahoma" panose="020B0604030504040204" pitchFamily="34" charset="0"/>
                <a:cs typeface="Tahoma" panose="020B0604030504040204" pitchFamily="34" charset="0"/>
              </a:rPr>
              <a:t>№1. Залдағы орындар санын анықтаңыз</a:t>
            </a:r>
            <a:endParaRPr lang="ru-RU" sz="2400" dirty="0">
              <a:latin typeface="Tahoma" panose="020B0604030504040204" pitchFamily="34" charset="0"/>
              <a:ea typeface="Tahoma" panose="020B0604030504040204" pitchFamily="34" charset="0"/>
              <a:cs typeface="Tahoma" panose="020B0604030504040204" pitchFamily="34" charset="0"/>
            </a:endParaRPr>
          </a:p>
          <a:p>
            <a:r>
              <a:rPr lang="kk-KZ" sz="2400" dirty="0">
                <a:latin typeface="Tahoma" panose="020B0604030504040204" pitchFamily="34" charset="0"/>
                <a:ea typeface="Tahoma" panose="020B0604030504040204" pitchFamily="34" charset="0"/>
                <a:cs typeface="Tahoma" panose="020B0604030504040204" pitchFamily="34" charset="0"/>
              </a:rPr>
              <a:t>№2. Залдағы барлық бос емес орындарға тиесілі билеттер құны (көк түсті орындар)</a:t>
            </a:r>
            <a:endParaRPr lang="ru-RU" sz="2400" dirty="0">
              <a:latin typeface="Tahoma" panose="020B0604030504040204" pitchFamily="34" charset="0"/>
              <a:ea typeface="Tahoma" panose="020B0604030504040204" pitchFamily="34" charset="0"/>
              <a:cs typeface="Tahoma" panose="020B0604030504040204" pitchFamily="34" charset="0"/>
            </a:endParaRPr>
          </a:p>
          <a:p>
            <a:r>
              <a:rPr lang="kk-KZ" sz="2400" dirty="0">
                <a:latin typeface="Tahoma" panose="020B0604030504040204" pitchFamily="34" charset="0"/>
                <a:ea typeface="Tahoma" panose="020B0604030504040204" pitchFamily="34" charset="0"/>
                <a:cs typeface="Tahoma" panose="020B0604030504040204" pitchFamily="34" charset="0"/>
              </a:rPr>
              <a:t>№3. Залдағы орындар санын номерлеу үшін қолданылатын цифрлар саны</a:t>
            </a:r>
            <a:endParaRPr lang="ru-RU" sz="2400" dirty="0">
              <a:latin typeface="Tahoma" panose="020B0604030504040204" pitchFamily="34" charset="0"/>
              <a:ea typeface="Tahoma" panose="020B0604030504040204" pitchFamily="34" charset="0"/>
              <a:cs typeface="Tahoma" panose="020B0604030504040204" pitchFamily="34" charset="0"/>
            </a:endParaRPr>
          </a:p>
          <a:p>
            <a:r>
              <a:rPr lang="kk-KZ" sz="2400" dirty="0">
                <a:latin typeface="Tahoma" panose="020B0604030504040204" pitchFamily="34" charset="0"/>
                <a:ea typeface="Tahoma" panose="020B0604030504040204" pitchFamily="34" charset="0"/>
                <a:cs typeface="Tahoma" panose="020B0604030504040204" pitchFamily="34" charset="0"/>
              </a:rPr>
              <a:t>№4. Залдардың бос емес (көк түсті орындар) орындардың пайыздық үлесі</a:t>
            </a:r>
            <a:endParaRPr lang="ru-RU" sz="2400" dirty="0">
              <a:latin typeface="Tahoma" panose="020B0604030504040204" pitchFamily="34" charset="0"/>
              <a:ea typeface="Tahoma" panose="020B0604030504040204" pitchFamily="34" charset="0"/>
              <a:cs typeface="Tahoma" panose="020B0604030504040204" pitchFamily="34" charset="0"/>
            </a:endParaRPr>
          </a:p>
          <a:p>
            <a:r>
              <a:rPr lang="kk-KZ" sz="2400" dirty="0">
                <a:latin typeface="Tahoma" panose="020B0604030504040204" pitchFamily="34" charset="0"/>
                <a:ea typeface="Tahoma" panose="020B0604030504040204" pitchFamily="34" charset="0"/>
                <a:cs typeface="Tahoma" panose="020B0604030504040204" pitchFamily="34" charset="0"/>
              </a:rPr>
              <a:t>№5. Пандемия кезінде шектеу шараларына қатысты көрші қатарларда және көрші орындарда көрермен отырғызуға тыйым салынған. Осы кезде бір көрсетілімге кірген ең көп көрермен болғандағы түскен қаражат. </a:t>
            </a:r>
            <a:endParaRPr lang="ru-RU" sz="2400" dirty="0">
              <a:latin typeface="Tahoma" panose="020B0604030504040204" pitchFamily="34" charset="0"/>
              <a:ea typeface="Tahoma" panose="020B0604030504040204" pitchFamily="34" charset="0"/>
              <a:cs typeface="Tahoma" panose="020B0604030504040204" pitchFamily="34" charset="0"/>
            </a:endParaRPr>
          </a:p>
        </p:txBody>
      </p:sp>
      <p:pic>
        <p:nvPicPr>
          <p:cNvPr id="4" name="Рисунок 3"/>
          <p:cNvPicPr/>
          <p:nvPr/>
        </p:nvPicPr>
        <p:blipFill>
          <a:blip r:embed="rId2"/>
          <a:stretch>
            <a:fillRect/>
          </a:stretch>
        </p:blipFill>
        <p:spPr>
          <a:xfrm>
            <a:off x="940525" y="195944"/>
            <a:ext cx="10254343" cy="2730136"/>
          </a:xfrm>
          <a:prstGeom prst="rect">
            <a:avLst/>
          </a:prstGeom>
        </p:spPr>
      </p:pic>
    </p:spTree>
    <p:extLst>
      <p:ext uri="{BB962C8B-B14F-4D97-AF65-F5344CB8AC3E}">
        <p14:creationId xmlns:p14="http://schemas.microsoft.com/office/powerpoint/2010/main" val="437772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2" name="Рисунок 21">
            <a:extLst>
              <a:ext uri="{FF2B5EF4-FFF2-40B4-BE49-F238E27FC236}">
                <a16:creationId xmlns:a16="http://schemas.microsoft.com/office/drawing/2014/main" id="{562F00DF-6992-7B36-DA4B-21A3930DB0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810"/>
            <a:ext cx="12192000" cy="6832379"/>
          </a:xfrm>
          <a:prstGeom prst="rect">
            <a:avLst/>
          </a:prstGeom>
        </p:spPr>
      </p:pic>
      <p:sp>
        <p:nvSpPr>
          <p:cNvPr id="286" name="Google Shape;286;p12"/>
          <p:cNvSpPr txBox="1">
            <a:spLocks noGrp="1"/>
          </p:cNvSpPr>
          <p:nvPr>
            <p:ph type="ctrTitle" idx="4294967295"/>
          </p:nvPr>
        </p:nvSpPr>
        <p:spPr>
          <a:xfrm>
            <a:off x="5606641" y="812153"/>
            <a:ext cx="6320729" cy="1130448"/>
          </a:xfrm>
          <a:prstGeom prst="rect">
            <a:avLst/>
          </a:prstGeom>
          <a:noFill/>
          <a:ln>
            <a:noFill/>
          </a:ln>
        </p:spPr>
        <p:txBody>
          <a:bodyPr spcFirstLastPara="1" wrap="square" lIns="91425" tIns="45700" rIns="91425" bIns="45700" anchor="ctr" anchorCtr="0">
            <a:noAutofit/>
          </a:bodyPr>
          <a:lstStyle/>
          <a:p>
            <a:pPr lvl="0" algn="ctr">
              <a:buClr>
                <a:srgbClr val="0070C0"/>
              </a:buClr>
              <a:buSzPts val="3200"/>
            </a:pPr>
            <a:r>
              <a:rPr lang="ru-RU" sz="3200" b="1" dirty="0" err="1">
                <a:solidFill>
                  <a:schemeClr val="bg1"/>
                </a:solidFill>
                <a:latin typeface="Tahoma" panose="020B0604030504040204" pitchFamily="34" charset="0"/>
                <a:ea typeface="Tahoma" panose="020B0604030504040204" pitchFamily="34" charset="0"/>
                <a:cs typeface="Tahoma" panose="020B0604030504040204" pitchFamily="34" charset="0"/>
                <a:sym typeface="Calibri"/>
              </a:rPr>
              <a:t>Зерттеуге</a:t>
            </a:r>
            <a:r>
              <a:rPr lang="en-AE" sz="3200" b="1" dirty="0">
                <a:solidFill>
                  <a:schemeClr val="bg1"/>
                </a:solidFill>
                <a:latin typeface="Tahoma" panose="020B0604030504040204" pitchFamily="34" charset="0"/>
                <a:ea typeface="Tahoma" panose="020B0604030504040204" pitchFamily="34" charset="0"/>
                <a:cs typeface="Tahoma" panose="020B0604030504040204" pitchFamily="34" charset="0"/>
                <a:sym typeface="Calibri"/>
              </a:rPr>
              <a:t> </a:t>
            </a:r>
            <a:r>
              <a:rPr lang="ru-RU" sz="3200" b="1" dirty="0" err="1">
                <a:solidFill>
                  <a:schemeClr val="bg1"/>
                </a:solidFill>
                <a:latin typeface="Tahoma" panose="020B0604030504040204" pitchFamily="34" charset="0"/>
                <a:ea typeface="Tahoma" panose="020B0604030504040204" pitchFamily="34" charset="0"/>
                <a:cs typeface="Tahoma" panose="020B0604030504040204" pitchFamily="34" charset="0"/>
                <a:sym typeface="Calibri"/>
              </a:rPr>
              <a:t>негізделген</a:t>
            </a:r>
            <a:br>
              <a:rPr lang="ru-RU" sz="3200" b="1" dirty="0">
                <a:solidFill>
                  <a:schemeClr val="bg1"/>
                </a:solidFill>
                <a:latin typeface="Tahoma" panose="020B0604030504040204" pitchFamily="34" charset="0"/>
                <a:ea typeface="Tahoma" panose="020B0604030504040204" pitchFamily="34" charset="0"/>
                <a:cs typeface="Tahoma" panose="020B0604030504040204" pitchFamily="34" charset="0"/>
                <a:sym typeface="Calibri"/>
              </a:rPr>
            </a:br>
            <a:r>
              <a:rPr lang="en-AE" sz="3200" b="1" dirty="0">
                <a:solidFill>
                  <a:schemeClr val="bg1"/>
                </a:solidFill>
                <a:latin typeface="Tahoma" panose="020B0604030504040204" pitchFamily="34" charset="0"/>
                <a:ea typeface="Tahoma" panose="020B0604030504040204" pitchFamily="34" charset="0"/>
                <a:cs typeface="Tahoma" panose="020B0604030504040204" pitchFamily="34" charset="0"/>
                <a:sym typeface="Calibri"/>
              </a:rPr>
              <a:t> </a:t>
            </a:r>
            <a:r>
              <a:rPr lang="kk-KZ" sz="3200" b="1" dirty="0">
                <a:solidFill>
                  <a:schemeClr val="bg1"/>
                </a:solidFill>
                <a:latin typeface="Tahoma" panose="020B0604030504040204" pitchFamily="34" charset="0"/>
                <a:ea typeface="Tahoma" panose="020B0604030504040204" pitchFamily="34" charset="0"/>
                <a:cs typeface="Tahoma" panose="020B0604030504040204" pitchFamily="34" charset="0"/>
                <a:sym typeface="Calibri"/>
              </a:rPr>
              <a:t>«</a:t>
            </a:r>
            <a:r>
              <a:rPr lang="ru-RU" sz="3200" b="1" dirty="0">
                <a:solidFill>
                  <a:schemeClr val="bg1"/>
                </a:solidFill>
                <a:latin typeface="Tahoma" panose="020B0604030504040204" pitchFamily="34" charset="0"/>
                <a:ea typeface="Tahoma" panose="020B0604030504040204" pitchFamily="34" charset="0"/>
                <a:cs typeface="Tahoma" panose="020B0604030504040204" pitchFamily="34" charset="0"/>
                <a:sym typeface="Calibri"/>
              </a:rPr>
              <a:t>5E» </a:t>
            </a:r>
            <a:r>
              <a:rPr lang="ru-RU" sz="3200" b="1" dirty="0" err="1">
                <a:solidFill>
                  <a:schemeClr val="bg1"/>
                </a:solidFill>
                <a:latin typeface="Tahoma" panose="020B0604030504040204" pitchFamily="34" charset="0"/>
                <a:ea typeface="Tahoma" panose="020B0604030504040204" pitchFamily="34" charset="0"/>
                <a:cs typeface="Tahoma" panose="020B0604030504040204" pitchFamily="34" charset="0"/>
                <a:sym typeface="Calibri"/>
              </a:rPr>
              <a:t>оқыту</a:t>
            </a:r>
            <a:r>
              <a:rPr lang="ru-RU" sz="3200" b="1" dirty="0">
                <a:solidFill>
                  <a:schemeClr val="bg1"/>
                </a:solidFill>
                <a:latin typeface="Tahoma" panose="020B0604030504040204" pitchFamily="34" charset="0"/>
                <a:ea typeface="Tahoma" panose="020B0604030504040204" pitchFamily="34" charset="0"/>
                <a:cs typeface="Tahoma" panose="020B0604030504040204" pitchFamily="34" charset="0"/>
                <a:sym typeface="Calibri"/>
              </a:rPr>
              <a:t> </a:t>
            </a:r>
            <a:r>
              <a:rPr lang="ru-RU" sz="3200" b="1" dirty="0" err="1">
                <a:solidFill>
                  <a:schemeClr val="bg1"/>
                </a:solidFill>
                <a:latin typeface="Tahoma" panose="020B0604030504040204" pitchFamily="34" charset="0"/>
                <a:ea typeface="Tahoma" panose="020B0604030504040204" pitchFamily="34" charset="0"/>
                <a:cs typeface="Tahoma" panose="020B0604030504040204" pitchFamily="34" charset="0"/>
                <a:sym typeface="Calibri"/>
              </a:rPr>
              <a:t>циклі</a:t>
            </a:r>
            <a:r>
              <a:rPr lang="en-AE" sz="3200" b="1" dirty="0">
                <a:solidFill>
                  <a:schemeClr val="bg1"/>
                </a:solidFill>
                <a:latin typeface="Tahoma" panose="020B0604030504040204" pitchFamily="34" charset="0"/>
                <a:ea typeface="Tahoma" panose="020B0604030504040204" pitchFamily="34" charset="0"/>
                <a:cs typeface="Tahoma" panose="020B0604030504040204" pitchFamily="34" charset="0"/>
                <a:sym typeface="Calibri"/>
              </a:rPr>
              <a:t> </a:t>
            </a:r>
            <a:r>
              <a:rPr lang="ru-RU" sz="3200" b="1" dirty="0">
                <a:solidFill>
                  <a:schemeClr val="bg1"/>
                </a:solidFill>
                <a:latin typeface="Tahoma" panose="020B0604030504040204" pitchFamily="34" charset="0"/>
                <a:ea typeface="Tahoma" panose="020B0604030504040204" pitchFamily="34" charset="0"/>
                <a:cs typeface="Tahoma" panose="020B0604030504040204" pitchFamily="34" charset="0"/>
                <a:sym typeface="Calibri"/>
              </a:rPr>
              <a:t>  </a:t>
            </a:r>
            <a:endParaRPr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nvGrpSpPr>
          <p:cNvPr id="287" name="Google Shape;287;p12"/>
          <p:cNvGrpSpPr/>
          <p:nvPr/>
        </p:nvGrpSpPr>
        <p:grpSpPr>
          <a:xfrm>
            <a:off x="-6386512" y="-106843"/>
            <a:ext cx="11858626" cy="7991595"/>
            <a:chOff x="-6714649" y="-1026751"/>
            <a:chExt cx="12039144" cy="7991595"/>
          </a:xfrm>
        </p:grpSpPr>
        <p:sp>
          <p:nvSpPr>
            <p:cNvPr id="288" name="Google Shape;288;p12"/>
            <p:cNvSpPr/>
            <p:nvPr/>
          </p:nvSpPr>
          <p:spPr>
            <a:xfrm>
              <a:off x="-6714649" y="-1026751"/>
              <a:ext cx="7991595" cy="7991595"/>
            </a:xfrm>
            <a:prstGeom prst="blockArc">
              <a:avLst>
                <a:gd name="adj1" fmla="val 18900000"/>
                <a:gd name="adj2" fmla="val 2700000"/>
                <a:gd name="adj3" fmla="val 270"/>
              </a:avLst>
            </a:prstGeom>
            <a:no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89" name="Google Shape;289;p12"/>
            <p:cNvSpPr/>
            <p:nvPr/>
          </p:nvSpPr>
          <p:spPr>
            <a:xfrm>
              <a:off x="557715" y="371011"/>
              <a:ext cx="4766780" cy="742499"/>
            </a:xfrm>
            <a:prstGeom prst="rect">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90" name="Google Shape;290;p12"/>
            <p:cNvSpPr txBox="1"/>
            <p:nvPr/>
          </p:nvSpPr>
          <p:spPr>
            <a:xfrm>
              <a:off x="557715" y="371011"/>
              <a:ext cx="4766780" cy="742499"/>
            </a:xfrm>
            <a:prstGeom prst="rect">
              <a:avLst/>
            </a:prstGeom>
            <a:noFill/>
            <a:ln>
              <a:noFill/>
            </a:ln>
          </p:spPr>
          <p:txBody>
            <a:bodyPr spcFirstLastPara="1" wrap="square" lIns="589350" tIns="48250" rIns="48250" bIns="48250" anchor="ctr" anchorCtr="0">
              <a:noAutofit/>
            </a:bodyPr>
            <a:lstStyle/>
            <a:p>
              <a:pPr marL="0" marR="0" lvl="0" indent="0" algn="l" rtl="0">
                <a:lnSpc>
                  <a:spcPct val="90000"/>
                </a:lnSpc>
                <a:spcBef>
                  <a:spcPts val="0"/>
                </a:spcBef>
                <a:spcAft>
                  <a:spcPts val="0"/>
                </a:spcAft>
                <a:buNone/>
              </a:pP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Engage</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қатысу</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a:t>
              </a:r>
              <a:endParaRPr sz="1600" dirty="0">
                <a:latin typeface="Tahoma" panose="020B0604030504040204" pitchFamily="34" charset="0"/>
                <a:ea typeface="Tahoma" panose="020B0604030504040204" pitchFamily="34" charset="0"/>
                <a:cs typeface="Tahoma" panose="020B0604030504040204" pitchFamily="34" charset="0"/>
              </a:endParaRPr>
            </a:p>
          </p:txBody>
        </p:sp>
        <p:sp>
          <p:nvSpPr>
            <p:cNvPr id="291" name="Google Shape;291;p12"/>
            <p:cNvSpPr/>
            <p:nvPr/>
          </p:nvSpPr>
          <p:spPr>
            <a:xfrm>
              <a:off x="93653" y="278199"/>
              <a:ext cx="928123" cy="928123"/>
            </a:xfrm>
            <a:prstGeom prst="ellipse">
              <a:avLst/>
            </a:prstGeom>
            <a:solidFill>
              <a:schemeClr val="lt1"/>
            </a:solidFill>
            <a:ln w="12700" cap="flat" cmpd="sng">
              <a:solidFill>
                <a:schemeClr val="accent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AE" sz="4800" b="1" dirty="0">
                  <a:solidFill>
                    <a:srgbClr val="FF0000"/>
                  </a:solidFill>
                  <a:latin typeface="Tahoma" panose="020B0604030504040204" pitchFamily="34" charset="0"/>
                  <a:ea typeface="Tahoma" panose="020B0604030504040204" pitchFamily="34" charset="0"/>
                  <a:cs typeface="Tahoma" panose="020B0604030504040204" pitchFamily="34" charset="0"/>
                </a:rPr>
                <a:t>E</a:t>
              </a:r>
              <a:endParaRPr sz="48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92" name="Google Shape;292;p12"/>
            <p:cNvSpPr/>
            <p:nvPr/>
          </p:nvSpPr>
          <p:spPr>
            <a:xfrm>
              <a:off x="1089768" y="1484404"/>
              <a:ext cx="4234727" cy="742499"/>
            </a:xfrm>
            <a:prstGeom prst="rect">
              <a:avLst/>
            </a:prstGeom>
            <a:solidFill>
              <a:srgbClr val="85F01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93" name="Google Shape;293;p12"/>
            <p:cNvSpPr txBox="1"/>
            <p:nvPr/>
          </p:nvSpPr>
          <p:spPr>
            <a:xfrm>
              <a:off x="1089768" y="1484404"/>
              <a:ext cx="4234727" cy="742499"/>
            </a:xfrm>
            <a:prstGeom prst="rect">
              <a:avLst/>
            </a:prstGeom>
            <a:noFill/>
            <a:ln>
              <a:noFill/>
            </a:ln>
          </p:spPr>
          <p:txBody>
            <a:bodyPr spcFirstLastPara="1" wrap="square" lIns="589350" tIns="48250" rIns="48250" bIns="48250" anchor="ctr" anchorCtr="0">
              <a:noAutofit/>
            </a:bodyPr>
            <a:lstStyle/>
            <a:p>
              <a:pPr marL="0" marR="0" lvl="0" indent="0" algn="l" rtl="0">
                <a:lnSpc>
                  <a:spcPct val="90000"/>
                </a:lnSpc>
                <a:spcBef>
                  <a:spcPts val="0"/>
                </a:spcBef>
                <a:spcAft>
                  <a:spcPts val="0"/>
                </a:spcAft>
                <a:buNone/>
              </a:pP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Explore</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зерттеу</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a:t>
              </a:r>
              <a:endParaRPr sz="1600" dirty="0">
                <a:latin typeface="Tahoma" panose="020B0604030504040204" pitchFamily="34" charset="0"/>
                <a:ea typeface="Tahoma" panose="020B0604030504040204" pitchFamily="34" charset="0"/>
                <a:cs typeface="Tahoma" panose="020B0604030504040204" pitchFamily="34" charset="0"/>
              </a:endParaRPr>
            </a:p>
          </p:txBody>
        </p:sp>
        <p:sp>
          <p:nvSpPr>
            <p:cNvPr id="294" name="Google Shape;294;p12"/>
            <p:cNvSpPr/>
            <p:nvPr/>
          </p:nvSpPr>
          <p:spPr>
            <a:xfrm>
              <a:off x="625706" y="1391591"/>
              <a:ext cx="928123" cy="928123"/>
            </a:xfrm>
            <a:prstGeom prst="ellipse">
              <a:avLst/>
            </a:prstGeom>
            <a:solidFill>
              <a:schemeClr val="lt1"/>
            </a:solidFill>
            <a:ln w="12700" cap="flat" cmpd="sng">
              <a:solidFill>
                <a:srgbClr val="85F010"/>
              </a:solidFill>
              <a:prstDash val="solid"/>
              <a:miter lim="800000"/>
              <a:headEnd type="none" w="sm" len="sm"/>
              <a:tailEnd type="none" w="sm" len="sm"/>
            </a:ln>
          </p:spPr>
          <p:txBody>
            <a:bodyPr spcFirstLastPara="1" wrap="square" lIns="91425" tIns="91425" rIns="91425" bIns="91425" anchor="ctr" anchorCtr="0">
              <a:noAutofit/>
            </a:bodyPr>
            <a:lstStyle/>
            <a:p>
              <a:pPr algn="ctr"/>
              <a:r>
                <a:rPr lang="af-ZA" sz="4800" b="1" dirty="0">
                  <a:solidFill>
                    <a:srgbClr val="FF0000"/>
                  </a:solidFill>
                  <a:latin typeface="Tahoma" panose="020B0604030504040204" pitchFamily="34" charset="0"/>
                  <a:ea typeface="Tahoma" panose="020B0604030504040204" pitchFamily="34" charset="0"/>
                  <a:cs typeface="Tahoma" panose="020B0604030504040204" pitchFamily="34" charset="0"/>
                </a:rPr>
                <a:t>E</a:t>
              </a:r>
            </a:p>
          </p:txBody>
        </p:sp>
        <p:sp>
          <p:nvSpPr>
            <p:cNvPr id="295" name="Google Shape;295;p12"/>
            <p:cNvSpPr/>
            <p:nvPr/>
          </p:nvSpPr>
          <p:spPr>
            <a:xfrm>
              <a:off x="1253066" y="2597796"/>
              <a:ext cx="4071429" cy="742499"/>
            </a:xfrm>
            <a:prstGeom prst="rect">
              <a:avLst/>
            </a:prstGeom>
            <a:solidFill>
              <a:srgbClr val="21E14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96" name="Google Shape;296;p12"/>
            <p:cNvSpPr txBox="1"/>
            <p:nvPr/>
          </p:nvSpPr>
          <p:spPr>
            <a:xfrm>
              <a:off x="1253066" y="2597796"/>
              <a:ext cx="4071429" cy="742499"/>
            </a:xfrm>
            <a:prstGeom prst="rect">
              <a:avLst/>
            </a:prstGeom>
            <a:noFill/>
            <a:ln>
              <a:noFill/>
            </a:ln>
          </p:spPr>
          <p:txBody>
            <a:bodyPr spcFirstLastPara="1" wrap="square" lIns="589350" tIns="48250" rIns="48250" bIns="48250" anchor="ctr" anchorCtr="0">
              <a:noAutofit/>
            </a:bodyPr>
            <a:lstStyle/>
            <a:p>
              <a:pPr marL="0" marR="0" lvl="0" indent="0" algn="l" rtl="0">
                <a:lnSpc>
                  <a:spcPct val="90000"/>
                </a:lnSpc>
                <a:spcBef>
                  <a:spcPts val="0"/>
                </a:spcBef>
                <a:spcAft>
                  <a:spcPts val="0"/>
                </a:spcAft>
                <a:buNone/>
              </a:pP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Explain</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түсіндіру</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a:t>
              </a:r>
              <a:endParaRPr sz="1600" dirty="0">
                <a:latin typeface="Tahoma" panose="020B0604030504040204" pitchFamily="34" charset="0"/>
                <a:ea typeface="Tahoma" panose="020B0604030504040204" pitchFamily="34" charset="0"/>
                <a:cs typeface="Tahoma" panose="020B0604030504040204" pitchFamily="34" charset="0"/>
              </a:endParaRPr>
            </a:p>
          </p:txBody>
        </p:sp>
        <p:sp>
          <p:nvSpPr>
            <p:cNvPr id="297" name="Google Shape;297;p12"/>
            <p:cNvSpPr/>
            <p:nvPr/>
          </p:nvSpPr>
          <p:spPr>
            <a:xfrm>
              <a:off x="789004" y="2504984"/>
              <a:ext cx="928123" cy="928123"/>
            </a:xfrm>
            <a:prstGeom prst="ellipse">
              <a:avLst/>
            </a:prstGeom>
            <a:solidFill>
              <a:schemeClr val="lt1"/>
            </a:solidFill>
            <a:ln w="12700" cap="flat" cmpd="sng">
              <a:solidFill>
                <a:srgbClr val="21E146"/>
              </a:solidFill>
              <a:prstDash val="solid"/>
              <a:miter lim="800000"/>
              <a:headEnd type="none" w="sm" len="sm"/>
              <a:tailEnd type="none" w="sm" len="sm"/>
            </a:ln>
          </p:spPr>
          <p:txBody>
            <a:bodyPr spcFirstLastPara="1" wrap="square" lIns="91425" tIns="91425" rIns="91425" bIns="91425" anchor="ctr" anchorCtr="0">
              <a:noAutofit/>
            </a:bodyPr>
            <a:lstStyle/>
            <a:p>
              <a:r>
                <a:rPr lang="af-ZA" sz="4800" b="1" dirty="0">
                  <a:solidFill>
                    <a:srgbClr val="FF0000"/>
                  </a:solidFill>
                  <a:latin typeface="Tahoma" panose="020B0604030504040204" pitchFamily="34" charset="0"/>
                  <a:ea typeface="Tahoma" panose="020B0604030504040204" pitchFamily="34" charset="0"/>
                  <a:cs typeface="Tahoma" panose="020B0604030504040204" pitchFamily="34" charset="0"/>
                </a:rPr>
                <a:t>E</a:t>
              </a:r>
            </a:p>
          </p:txBody>
        </p:sp>
        <p:sp>
          <p:nvSpPr>
            <p:cNvPr id="298" name="Google Shape;298;p12"/>
            <p:cNvSpPr/>
            <p:nvPr/>
          </p:nvSpPr>
          <p:spPr>
            <a:xfrm>
              <a:off x="1089768" y="3711188"/>
              <a:ext cx="4234727" cy="742499"/>
            </a:xfrm>
            <a:prstGeom prst="rect">
              <a:avLst/>
            </a:prstGeom>
            <a:solidFill>
              <a:srgbClr val="31D2C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299" name="Google Shape;299;p12"/>
            <p:cNvSpPr txBox="1"/>
            <p:nvPr/>
          </p:nvSpPr>
          <p:spPr>
            <a:xfrm>
              <a:off x="1089768" y="3782015"/>
              <a:ext cx="4153285" cy="671672"/>
            </a:xfrm>
            <a:prstGeom prst="rect">
              <a:avLst/>
            </a:prstGeom>
            <a:noFill/>
            <a:ln>
              <a:noFill/>
            </a:ln>
          </p:spPr>
          <p:txBody>
            <a:bodyPr spcFirstLastPara="1" wrap="square" lIns="589350" tIns="48250" rIns="48250" bIns="48250" anchor="ctr" anchorCtr="0">
              <a:noAutofit/>
            </a:bodyPr>
            <a:lstStyle/>
            <a:p>
              <a:pPr marL="0" marR="0" lvl="0" indent="0" algn="l" rtl="0">
                <a:lnSpc>
                  <a:spcPct val="90000"/>
                </a:lnSpc>
                <a:spcBef>
                  <a:spcPts val="0"/>
                </a:spcBef>
                <a:spcAft>
                  <a:spcPts val="0"/>
                </a:spcAft>
                <a:buNone/>
              </a:pP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Elaborate</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сұрақты</a:t>
              </a:r>
              <a:endParaRPr lang="en-AE"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a:p>
              <a:pPr marL="0" marR="0" lvl="0" indent="0" algn="l" rtl="0">
                <a:lnSpc>
                  <a:spcPct val="90000"/>
                </a:lnSpc>
                <a:spcBef>
                  <a:spcPts val="665"/>
                </a:spcBef>
                <a:spcAft>
                  <a:spcPts val="0"/>
                </a:spcAft>
                <a:buNone/>
              </a:pP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пысықтау</a:t>
              </a:r>
              <a:r>
                <a:rPr lang="kk-KZ"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жетілдіру</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a:t>
              </a:r>
              <a:endParaRPr sz="1600" dirty="0">
                <a:latin typeface="Tahoma" panose="020B0604030504040204" pitchFamily="34" charset="0"/>
                <a:ea typeface="Tahoma" panose="020B0604030504040204" pitchFamily="34" charset="0"/>
                <a:cs typeface="Tahoma" panose="020B0604030504040204" pitchFamily="34" charset="0"/>
              </a:endParaRPr>
            </a:p>
          </p:txBody>
        </p:sp>
        <p:sp>
          <p:nvSpPr>
            <p:cNvPr id="300" name="Google Shape;300;p12"/>
            <p:cNvSpPr/>
            <p:nvPr/>
          </p:nvSpPr>
          <p:spPr>
            <a:xfrm>
              <a:off x="625706" y="3618376"/>
              <a:ext cx="928123" cy="928123"/>
            </a:xfrm>
            <a:prstGeom prst="ellipse">
              <a:avLst/>
            </a:prstGeom>
            <a:solidFill>
              <a:schemeClr val="lt1"/>
            </a:solidFill>
            <a:ln w="12700" cap="flat" cmpd="sng">
              <a:solidFill>
                <a:srgbClr val="31D2C5"/>
              </a:solidFill>
              <a:prstDash val="solid"/>
              <a:miter lim="800000"/>
              <a:headEnd type="none" w="sm" len="sm"/>
              <a:tailEnd type="none" w="sm" len="sm"/>
            </a:ln>
          </p:spPr>
          <p:txBody>
            <a:bodyPr spcFirstLastPara="1" wrap="square" lIns="91425" tIns="91425" rIns="91425" bIns="91425" anchor="ctr" anchorCtr="0">
              <a:noAutofit/>
            </a:bodyPr>
            <a:lstStyle/>
            <a:p>
              <a:pPr algn="ctr"/>
              <a:r>
                <a:rPr lang="af-ZA" sz="4800" b="1" dirty="0">
                  <a:solidFill>
                    <a:srgbClr val="FF0000"/>
                  </a:solidFill>
                  <a:latin typeface="Tahoma" panose="020B0604030504040204" pitchFamily="34" charset="0"/>
                  <a:ea typeface="Tahoma" panose="020B0604030504040204" pitchFamily="34" charset="0"/>
                  <a:cs typeface="Tahoma" panose="020B0604030504040204" pitchFamily="34" charset="0"/>
                </a:rPr>
                <a:t>E</a:t>
              </a:r>
            </a:p>
          </p:txBody>
        </p:sp>
        <p:sp>
          <p:nvSpPr>
            <p:cNvPr id="301" name="Google Shape;301;p12"/>
            <p:cNvSpPr/>
            <p:nvPr/>
          </p:nvSpPr>
          <p:spPr>
            <a:xfrm>
              <a:off x="557715" y="4824580"/>
              <a:ext cx="4766780" cy="742499"/>
            </a:xfrm>
            <a:prstGeom prst="rect">
              <a:avLst/>
            </a:prstGeom>
            <a:solidFill>
              <a:srgbClr val="00B0F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Tahoma" panose="020B0604030504040204" pitchFamily="34" charset="0"/>
                <a:ea typeface="Tahoma" panose="020B0604030504040204" pitchFamily="34" charset="0"/>
                <a:cs typeface="Tahoma" panose="020B0604030504040204" pitchFamily="34" charset="0"/>
              </a:endParaRPr>
            </a:p>
          </p:txBody>
        </p:sp>
        <p:sp>
          <p:nvSpPr>
            <p:cNvPr id="302" name="Google Shape;302;p12"/>
            <p:cNvSpPr txBox="1"/>
            <p:nvPr/>
          </p:nvSpPr>
          <p:spPr>
            <a:xfrm>
              <a:off x="557715" y="4824580"/>
              <a:ext cx="4766780" cy="742499"/>
            </a:xfrm>
            <a:prstGeom prst="rect">
              <a:avLst/>
            </a:prstGeom>
            <a:noFill/>
            <a:ln>
              <a:noFill/>
            </a:ln>
          </p:spPr>
          <p:txBody>
            <a:bodyPr spcFirstLastPara="1" wrap="square" lIns="589350" tIns="48250" rIns="48250" bIns="48250" anchor="ctr" anchorCtr="0">
              <a:noAutofit/>
            </a:bodyPr>
            <a:lstStyle/>
            <a:p>
              <a:pPr marL="0" marR="0" lvl="0" indent="0" algn="l" rtl="0">
                <a:lnSpc>
                  <a:spcPct val="90000"/>
                </a:lnSpc>
                <a:spcBef>
                  <a:spcPts val="0"/>
                </a:spcBef>
                <a:spcAft>
                  <a:spcPts val="0"/>
                </a:spcAft>
                <a:buNone/>
              </a:pP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Evaluate</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0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бағалау</a:t>
              </a:r>
              <a:r>
                <a:rPr lang="ru-RU" sz="20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a:t>
              </a:r>
              <a:endParaRPr sz="1600" dirty="0">
                <a:latin typeface="Tahoma" panose="020B0604030504040204" pitchFamily="34" charset="0"/>
                <a:ea typeface="Tahoma" panose="020B0604030504040204" pitchFamily="34" charset="0"/>
                <a:cs typeface="Tahoma" panose="020B0604030504040204" pitchFamily="34" charset="0"/>
              </a:endParaRPr>
            </a:p>
          </p:txBody>
        </p:sp>
        <p:sp>
          <p:nvSpPr>
            <p:cNvPr id="303" name="Google Shape;303;p12"/>
            <p:cNvSpPr/>
            <p:nvPr/>
          </p:nvSpPr>
          <p:spPr>
            <a:xfrm>
              <a:off x="93653" y="4731768"/>
              <a:ext cx="928123" cy="928123"/>
            </a:xfrm>
            <a:prstGeom prst="ellipse">
              <a:avLst/>
            </a:prstGeom>
            <a:solidFill>
              <a:schemeClr val="lt1"/>
            </a:solidFill>
            <a:ln w="12700" cap="flat" cmpd="sng">
              <a:solidFill>
                <a:srgbClr val="4371C3"/>
              </a:solidFill>
              <a:prstDash val="solid"/>
              <a:miter lim="800000"/>
              <a:headEnd type="none" w="sm" len="sm"/>
              <a:tailEnd type="none" w="sm" len="sm"/>
            </a:ln>
          </p:spPr>
          <p:txBody>
            <a:bodyPr spcFirstLastPara="1" wrap="square" lIns="91425" tIns="91425" rIns="91425" bIns="91425" anchor="ctr" anchorCtr="0">
              <a:noAutofit/>
            </a:bodyPr>
            <a:lstStyle/>
            <a:p>
              <a:pPr algn="ctr"/>
              <a:r>
                <a:rPr lang="af-ZA" sz="4800" b="1" dirty="0">
                  <a:solidFill>
                    <a:srgbClr val="FF0000"/>
                  </a:solidFill>
                  <a:latin typeface="Tahoma" panose="020B0604030504040204" pitchFamily="34" charset="0"/>
                  <a:ea typeface="Tahoma" panose="020B0604030504040204" pitchFamily="34" charset="0"/>
                  <a:cs typeface="Tahoma" panose="020B0604030504040204" pitchFamily="34" charset="0"/>
                </a:rPr>
                <a:t>E</a:t>
              </a:r>
            </a:p>
          </p:txBody>
        </p:sp>
      </p:grpSp>
      <p:sp>
        <p:nvSpPr>
          <p:cNvPr id="304" name="Google Shape;304;p12"/>
          <p:cNvSpPr/>
          <p:nvPr/>
        </p:nvSpPr>
        <p:spPr>
          <a:xfrm>
            <a:off x="6040222" y="1851716"/>
            <a:ext cx="5698448" cy="4684178"/>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50000"/>
              </a:lnSpc>
              <a:spcBef>
                <a:spcPts val="0"/>
              </a:spcBef>
              <a:spcAft>
                <a:spcPts val="0"/>
              </a:spcAft>
              <a:buNone/>
            </a:pP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1. </a:t>
            </a:r>
            <a:r>
              <a:rPr lang="ru-RU" sz="2400" b="1" dirty="0" err="1">
                <a:solidFill>
                  <a:srgbClr val="FF0000"/>
                </a:solidFill>
                <a:latin typeface="Tahoma" panose="020B0604030504040204" pitchFamily="34" charset="0"/>
                <a:ea typeface="Tahoma" panose="020B0604030504040204" pitchFamily="34" charset="0"/>
                <a:cs typeface="Tahoma" panose="020B0604030504040204" pitchFamily="34" charset="0"/>
                <a:sym typeface="Calibri"/>
              </a:rPr>
              <a:t>E</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ngage</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Еліктір</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endParaRPr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a:p>
            <a:pPr marL="0" marR="0" lvl="0" indent="0" algn="l" rtl="0">
              <a:lnSpc>
                <a:spcPct val="150000"/>
              </a:lnSpc>
              <a:spcBef>
                <a:spcPts val="0"/>
              </a:spcBef>
              <a:spcAft>
                <a:spcPts val="0"/>
              </a:spcAft>
              <a:buNone/>
            </a:pP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2</a:t>
            </a:r>
            <a:r>
              <a:rPr lang="ru-RU" sz="2400" b="1" dirty="0">
                <a:solidFill>
                  <a:srgbClr val="FF0000"/>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rgbClr val="FF0000"/>
                </a:solidFill>
                <a:latin typeface="Tahoma" panose="020B0604030504040204" pitchFamily="34" charset="0"/>
                <a:ea typeface="Tahoma" panose="020B0604030504040204" pitchFamily="34" charset="0"/>
                <a:cs typeface="Tahoma" panose="020B0604030504040204" pitchFamily="34" charset="0"/>
                <a:sym typeface="Calibri"/>
              </a:rPr>
              <a:t>E</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xplore</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Зертте</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a:t>
            </a:r>
            <a:endParaRPr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a:p>
            <a:pPr marL="0" marR="0" lvl="0" indent="0" algn="l" rtl="0">
              <a:lnSpc>
                <a:spcPct val="150000"/>
              </a:lnSpc>
              <a:spcBef>
                <a:spcPts val="0"/>
              </a:spcBef>
              <a:spcAft>
                <a:spcPts val="0"/>
              </a:spcAft>
              <a:buNone/>
            </a:pP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3</a:t>
            </a:r>
            <a:r>
              <a:rPr lang="ru-RU" sz="2400" b="1" dirty="0">
                <a:solidFill>
                  <a:srgbClr val="FF0000"/>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rgbClr val="FF0000"/>
                </a:solidFill>
                <a:latin typeface="Tahoma" panose="020B0604030504040204" pitchFamily="34" charset="0"/>
                <a:ea typeface="Tahoma" panose="020B0604030504040204" pitchFamily="34" charset="0"/>
                <a:cs typeface="Tahoma" panose="020B0604030504040204" pitchFamily="34" charset="0"/>
                <a:sym typeface="Calibri"/>
              </a:rPr>
              <a:t>E</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xplain</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Түсіндір</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endParaRPr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endParaRPr>
          </a:p>
          <a:p>
            <a:pPr marL="0" marR="0" lvl="0" indent="0" algn="l" rtl="0">
              <a:lnSpc>
                <a:spcPct val="150000"/>
              </a:lnSpc>
              <a:spcBef>
                <a:spcPts val="0"/>
              </a:spcBef>
              <a:spcAft>
                <a:spcPts val="0"/>
              </a:spcAft>
              <a:buNone/>
            </a:pP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4</a:t>
            </a:r>
            <a:r>
              <a:rPr lang="ru-RU" sz="2400" b="1" dirty="0">
                <a:solidFill>
                  <a:srgbClr val="FF0000"/>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rgbClr val="FF0000"/>
                </a:solidFill>
                <a:latin typeface="Tahoma" panose="020B0604030504040204" pitchFamily="34" charset="0"/>
                <a:ea typeface="Tahoma" panose="020B0604030504040204" pitchFamily="34" charset="0"/>
                <a:cs typeface="Tahoma" panose="020B0604030504040204" pitchFamily="34" charset="0"/>
                <a:sym typeface="Calibri"/>
              </a:rPr>
              <a:t>E</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laborate</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Пысықта</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a:t>
            </a:r>
            <a:endParaRPr sz="2400" b="1" dirty="0">
              <a:latin typeface="Tahoma" panose="020B0604030504040204" pitchFamily="34" charset="0"/>
              <a:ea typeface="Tahoma" panose="020B0604030504040204" pitchFamily="34" charset="0"/>
              <a:cs typeface="Tahoma" panose="020B0604030504040204" pitchFamily="34" charset="0"/>
            </a:endParaRPr>
          </a:p>
          <a:p>
            <a:pPr marL="0" marR="0" lvl="0" indent="0" algn="l" rtl="0">
              <a:lnSpc>
                <a:spcPct val="150000"/>
              </a:lnSpc>
              <a:spcBef>
                <a:spcPts val="0"/>
              </a:spcBef>
              <a:spcAft>
                <a:spcPts val="0"/>
              </a:spcAft>
              <a:buNone/>
            </a:pP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kk-KZ"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ө</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зіне</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сынап</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көруге</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беру). </a:t>
            </a:r>
            <a:endParaRPr sz="2400" b="1" dirty="0">
              <a:latin typeface="Tahoma" panose="020B0604030504040204" pitchFamily="34" charset="0"/>
              <a:ea typeface="Tahoma" panose="020B0604030504040204" pitchFamily="34" charset="0"/>
              <a:cs typeface="Tahoma" panose="020B0604030504040204" pitchFamily="34" charset="0"/>
            </a:endParaRPr>
          </a:p>
          <a:p>
            <a:pPr marL="0" marR="0" lvl="0" indent="0" algn="l" rtl="0">
              <a:spcBef>
                <a:spcPts val="0"/>
              </a:spcBef>
              <a:spcAft>
                <a:spcPts val="0"/>
              </a:spcAft>
              <a:buNone/>
            </a:pP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5. </a:t>
            </a:r>
            <a:r>
              <a:rPr lang="ru-RU" sz="2400" b="1" dirty="0" err="1">
                <a:solidFill>
                  <a:srgbClr val="FF0000"/>
                </a:solidFill>
                <a:latin typeface="Tahoma" panose="020B0604030504040204" pitchFamily="34" charset="0"/>
                <a:ea typeface="Tahoma" panose="020B0604030504040204" pitchFamily="34" charset="0"/>
                <a:cs typeface="Tahoma" panose="020B0604030504040204" pitchFamily="34" charset="0"/>
                <a:sym typeface="Calibri"/>
              </a:rPr>
              <a:t>E</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valuate</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Бағала</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өзін-өзі</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бағалау</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және</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материалды</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меңгеруді</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бағалау</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өнімді</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r>
              <a:rPr lang="ru-RU" sz="2400" b="1" dirty="0" err="1">
                <a:solidFill>
                  <a:schemeClr val="dk1"/>
                </a:solidFill>
                <a:latin typeface="Tahoma" panose="020B0604030504040204" pitchFamily="34" charset="0"/>
                <a:ea typeface="Tahoma" panose="020B0604030504040204" pitchFamily="34" charset="0"/>
                <a:cs typeface="Tahoma" panose="020B0604030504040204" pitchFamily="34" charset="0"/>
                <a:sym typeface="Calibri"/>
              </a:rPr>
              <a:t>бағалау</a:t>
            </a:r>
            <a:r>
              <a:rPr lang="ru-RU" sz="2400" b="1" dirty="0">
                <a:solidFill>
                  <a:schemeClr val="dk1"/>
                </a:solidFill>
                <a:latin typeface="Tahoma" panose="020B0604030504040204" pitchFamily="34" charset="0"/>
                <a:ea typeface="Tahoma" panose="020B0604030504040204" pitchFamily="34" charset="0"/>
                <a:cs typeface="Tahoma" panose="020B0604030504040204" pitchFamily="34" charset="0"/>
                <a:sym typeface="Calibri"/>
              </a:rPr>
              <a:t>) </a:t>
            </a:r>
            <a:endParaRPr sz="2400" b="1" dirty="0">
              <a:latin typeface="Tahoma" panose="020B0604030504040204" pitchFamily="34" charset="0"/>
              <a:ea typeface="Tahoma" panose="020B0604030504040204" pitchFamily="34" charset="0"/>
              <a:cs typeface="Tahoma" panose="020B0604030504040204" pitchFamily="34" charset="0"/>
            </a:endParaRPr>
          </a:p>
        </p:txBody>
      </p:sp>
      <p:pic>
        <p:nvPicPr>
          <p:cNvPr id="2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778" y="12809"/>
            <a:ext cx="12004221" cy="883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81460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8012" y="1227910"/>
            <a:ext cx="11207932" cy="5003074"/>
          </a:xfrm>
        </p:spPr>
        <p:txBody>
          <a:bodyPr>
            <a:noAutofit/>
          </a:bodyPr>
          <a:lstStyle/>
          <a:p>
            <a:pPr algn="just"/>
            <a:r>
              <a:rPr lang="kk-KZ" sz="2400" dirty="0">
                <a:latin typeface="Tahoma" panose="020B0604030504040204" pitchFamily="34" charset="0"/>
                <a:ea typeface="Tahoma" panose="020B0604030504040204" pitchFamily="34" charset="0"/>
                <a:cs typeface="Tahoma" panose="020B0604030504040204" pitchFamily="34" charset="0"/>
              </a:rPr>
              <a:t>№1. Залдағы орындар санын анықтайды, </a:t>
            </a:r>
            <a:r>
              <a:rPr lang="kk-KZ" sz="2400" b="1" dirty="0">
                <a:latin typeface="Tahoma" panose="020B0604030504040204" pitchFamily="34" charset="0"/>
                <a:ea typeface="Tahoma" panose="020B0604030504040204" pitchFamily="34" charset="0"/>
                <a:cs typeface="Tahoma" panose="020B0604030504040204" pitchFamily="34" charset="0"/>
              </a:rPr>
              <a:t>натурал сандарға амалдар қолданады</a:t>
            </a:r>
            <a:endParaRPr lang="ru-RU" sz="2400" b="1" dirty="0">
              <a:latin typeface="Tahoma" panose="020B0604030504040204" pitchFamily="34" charset="0"/>
              <a:ea typeface="Tahoma" panose="020B0604030504040204" pitchFamily="34" charset="0"/>
              <a:cs typeface="Tahoma" panose="020B0604030504040204" pitchFamily="34" charset="0"/>
            </a:endParaRPr>
          </a:p>
          <a:p>
            <a:pPr algn="just"/>
            <a:r>
              <a:rPr lang="kk-KZ" sz="2400" dirty="0">
                <a:latin typeface="Tahoma" panose="020B0604030504040204" pitchFamily="34" charset="0"/>
                <a:ea typeface="Tahoma" panose="020B0604030504040204" pitchFamily="34" charset="0"/>
                <a:cs typeface="Tahoma" panose="020B0604030504040204" pitchFamily="34" charset="0"/>
              </a:rPr>
              <a:t>№2. Залдағы барлық бос емес орындарға тиесілі билеттер құнын (көк түсті орындар) есептеп анықтайды, </a:t>
            </a:r>
            <a:r>
              <a:rPr lang="kk-KZ" sz="2400" b="1" dirty="0">
                <a:latin typeface="Tahoma" panose="020B0604030504040204" pitchFamily="34" charset="0"/>
                <a:ea typeface="Tahoma" panose="020B0604030504040204" pitchFamily="34" charset="0"/>
                <a:cs typeface="Tahoma" panose="020B0604030504040204" pitchFamily="34" charset="0"/>
              </a:rPr>
              <a:t>натурал сандарға амалдар қолданады</a:t>
            </a:r>
            <a:endParaRPr lang="ru-RU" sz="2400" dirty="0">
              <a:latin typeface="Tahoma" panose="020B0604030504040204" pitchFamily="34" charset="0"/>
              <a:ea typeface="Tahoma" panose="020B0604030504040204" pitchFamily="34" charset="0"/>
              <a:cs typeface="Tahoma" panose="020B0604030504040204" pitchFamily="34" charset="0"/>
            </a:endParaRPr>
          </a:p>
          <a:p>
            <a:pPr algn="just"/>
            <a:r>
              <a:rPr lang="kk-KZ" sz="2400" dirty="0">
                <a:latin typeface="Tahoma" panose="020B0604030504040204" pitchFamily="34" charset="0"/>
                <a:ea typeface="Tahoma" panose="020B0604030504040204" pitchFamily="34" charset="0"/>
                <a:cs typeface="Tahoma" panose="020B0604030504040204" pitchFamily="34" charset="0"/>
              </a:rPr>
              <a:t>№3. Залдағы орындар санын номерлеу үшін қолданылатын цифрлар санын табады, </a:t>
            </a:r>
            <a:r>
              <a:rPr lang="kk-KZ" sz="2400" b="1" dirty="0">
                <a:latin typeface="Tahoma" panose="020B0604030504040204" pitchFamily="34" charset="0"/>
                <a:ea typeface="Tahoma" panose="020B0604030504040204" pitchFamily="34" charset="0"/>
                <a:cs typeface="Tahoma" panose="020B0604030504040204" pitchFamily="34" charset="0"/>
              </a:rPr>
              <a:t>натурал сандарға амалдар қолданады</a:t>
            </a:r>
            <a:endParaRPr lang="ru-RU" sz="2400" dirty="0">
              <a:latin typeface="Tahoma" panose="020B0604030504040204" pitchFamily="34" charset="0"/>
              <a:ea typeface="Tahoma" panose="020B0604030504040204" pitchFamily="34" charset="0"/>
              <a:cs typeface="Tahoma" panose="020B0604030504040204" pitchFamily="34" charset="0"/>
            </a:endParaRPr>
          </a:p>
          <a:p>
            <a:pPr algn="just"/>
            <a:r>
              <a:rPr lang="kk-KZ" sz="2400" dirty="0">
                <a:latin typeface="Tahoma" panose="020B0604030504040204" pitchFamily="34" charset="0"/>
                <a:ea typeface="Tahoma" panose="020B0604030504040204" pitchFamily="34" charset="0"/>
                <a:cs typeface="Tahoma" panose="020B0604030504040204" pitchFamily="34" charset="0"/>
              </a:rPr>
              <a:t>№4. Залдардың бос емес (көк түсті орындар) орындардың пайыздық үлесін табады, </a:t>
            </a:r>
            <a:r>
              <a:rPr lang="kk-KZ" sz="2400" b="1" dirty="0">
                <a:latin typeface="Tahoma" panose="020B0604030504040204" pitchFamily="34" charset="0"/>
                <a:ea typeface="Tahoma" panose="020B0604030504040204" pitchFamily="34" charset="0"/>
                <a:cs typeface="Tahoma" panose="020B0604030504040204" pitchFamily="34" charset="0"/>
              </a:rPr>
              <a:t>жай бөлшектерге амалдар қолданады, пайызды табудың формуласын қолданады.</a:t>
            </a:r>
            <a:endParaRPr lang="ru-RU" sz="2400" b="1" dirty="0">
              <a:latin typeface="Tahoma" panose="020B0604030504040204" pitchFamily="34" charset="0"/>
              <a:ea typeface="Tahoma" panose="020B0604030504040204" pitchFamily="34" charset="0"/>
              <a:cs typeface="Tahoma" panose="020B0604030504040204" pitchFamily="34" charset="0"/>
            </a:endParaRPr>
          </a:p>
          <a:p>
            <a:pPr algn="just"/>
            <a:r>
              <a:rPr lang="kk-KZ" sz="2400" dirty="0">
                <a:latin typeface="Tahoma" panose="020B0604030504040204" pitchFamily="34" charset="0"/>
                <a:ea typeface="Tahoma" panose="020B0604030504040204" pitchFamily="34" charset="0"/>
                <a:cs typeface="Tahoma" panose="020B0604030504040204" pitchFamily="34" charset="0"/>
              </a:rPr>
              <a:t>№5. Пандемия кезінде шектеу шараларына ескере, бір көрсетілімге кірген ең көп көрермен болғандағы түскен қаражатты есептеп табады, </a:t>
            </a:r>
            <a:r>
              <a:rPr lang="kk-KZ" sz="2400" b="1" dirty="0">
                <a:latin typeface="Tahoma" panose="020B0604030504040204" pitchFamily="34" charset="0"/>
                <a:ea typeface="Tahoma" panose="020B0604030504040204" pitchFamily="34" charset="0"/>
                <a:cs typeface="Tahoma" panose="020B0604030504040204" pitchFamily="34" charset="0"/>
              </a:rPr>
              <a:t>натурал сандарға амалдар қолданады</a:t>
            </a: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5" name="Прямоугольник 4"/>
          <p:cNvSpPr/>
          <p:nvPr/>
        </p:nvSpPr>
        <p:spPr>
          <a:xfrm>
            <a:off x="4127214" y="332206"/>
            <a:ext cx="3998531" cy="691600"/>
          </a:xfrm>
          <a:prstGeom prst="rect">
            <a:avLst/>
          </a:prstGeom>
        </p:spPr>
        <p:txBody>
          <a:bodyPr wrap="none">
            <a:spAutoFit/>
          </a:bodyPr>
          <a:lstStyle/>
          <a:p>
            <a:pPr indent="449580" algn="just">
              <a:lnSpc>
                <a:spcPct val="107000"/>
              </a:lnSpc>
              <a:spcAft>
                <a:spcPts val="800"/>
              </a:spcAft>
            </a:pPr>
            <a:r>
              <a:rPr lang="kk-KZ" sz="4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Дескриптор:</a:t>
            </a:r>
            <a:endParaRPr lang="ru-RU" sz="4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300733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2514" y="2013398"/>
            <a:ext cx="4794069" cy="3092963"/>
          </a:xfrm>
          <a:prstGeom prst="rect">
            <a:avLst/>
          </a:prstGeom>
        </p:spPr>
        <p:txBody>
          <a:bodyPr wrap="square">
            <a:spAutoFit/>
          </a:bodyPr>
          <a:lstStyle/>
          <a:p>
            <a:pPr algn="ctr">
              <a:lnSpc>
                <a:spcPct val="107000"/>
              </a:lnSpc>
              <a:spcAft>
                <a:spcPts val="800"/>
              </a:spcAft>
              <a:tabLst>
                <a:tab pos="1807845" algn="l"/>
              </a:tabLst>
            </a:pPr>
            <a:r>
              <a:rPr lang="kk-KZ" sz="6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Үзіліссіз депозит</a:t>
            </a:r>
          </a:p>
          <a:p>
            <a:pPr algn="ctr">
              <a:lnSpc>
                <a:spcPct val="107000"/>
              </a:lnSpc>
              <a:spcAft>
                <a:spcPts val="800"/>
              </a:spcAft>
              <a:tabLst>
                <a:tab pos="1807845" algn="l"/>
              </a:tabLst>
            </a:pPr>
            <a:r>
              <a:rPr lang="kk-KZ" sz="4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7-сынып</a:t>
            </a:r>
            <a:endParaRPr lang="ru-RU" sz="3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3" name="Рисунок 2"/>
          <p:cNvPicPr/>
          <p:nvPr/>
        </p:nvPicPr>
        <p:blipFill>
          <a:blip r:embed="rId2" cstate="print">
            <a:extLst>
              <a:ext uri="{28A0092B-C50C-407E-A947-70E740481C1C}">
                <a14:useLocalDpi xmlns:a14="http://schemas.microsoft.com/office/drawing/2010/main" val="0"/>
              </a:ext>
            </a:extLst>
          </a:blip>
          <a:stretch>
            <a:fillRect/>
          </a:stretch>
        </p:blipFill>
        <p:spPr>
          <a:xfrm>
            <a:off x="5601516" y="759365"/>
            <a:ext cx="6207306" cy="5275676"/>
          </a:xfrm>
          <a:prstGeom prst="rect">
            <a:avLst/>
          </a:prstGeom>
        </p:spPr>
      </p:pic>
    </p:spTree>
    <p:extLst>
      <p:ext uri="{BB962C8B-B14F-4D97-AF65-F5344CB8AC3E}">
        <p14:creationId xmlns:p14="http://schemas.microsoft.com/office/powerpoint/2010/main" val="38619001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Прямоугольник 1"/>
              <p:cNvSpPr/>
              <p:nvPr/>
            </p:nvSpPr>
            <p:spPr>
              <a:xfrm>
                <a:off x="4807133" y="867264"/>
                <a:ext cx="7047411" cy="3106684"/>
              </a:xfrm>
              <a:prstGeom prst="rect">
                <a:avLst/>
              </a:prstGeom>
            </p:spPr>
            <p:txBody>
              <a:bodyPr wrap="square">
                <a:spAutoFit/>
              </a:bodyPr>
              <a:lstStyle/>
              <a:p>
                <a:pPr algn="just">
                  <a:lnSpc>
                    <a:spcPct val="107000"/>
                  </a:lnSpc>
                  <a:spcAft>
                    <a:spcPts val="0"/>
                  </a:spcAft>
                  <a:tabLst>
                    <a:tab pos="1807845" algn="l"/>
                  </a:tabLst>
                </a:pPr>
                <a:r>
                  <a:rPr lang="kk-KZ" sz="2200" b="1" dirty="0">
                    <a:latin typeface="Tahoma" panose="020B0604030504040204" pitchFamily="34" charset="0"/>
                    <a:ea typeface="Tahoma" panose="020B0604030504040204" pitchFamily="34" charset="0"/>
                    <a:cs typeface="Tahoma" panose="020B0604030504040204" pitchFamily="34" charset="0"/>
                  </a:rPr>
                  <a:t>Үзілісіз пайызбен депозитке салынған соммаға өсімімен бірге есептелген ақшаның мөлшері мына формуламен есептеледі: </a:t>
                </a:r>
              </a:p>
              <a:p>
                <a:pPr algn="ctr">
                  <a:lnSpc>
                    <a:spcPct val="107000"/>
                  </a:lnSpc>
                  <a:spcAft>
                    <a:spcPts val="0"/>
                  </a:spcAft>
                  <a:tabLst>
                    <a:tab pos="1807845" algn="l"/>
                  </a:tabLst>
                </a:pPr>
                <a:r>
                  <a:rPr lang="kk-KZ"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b>
                      <m:sSubPr>
                        <m:ctrlPr>
                          <a:rPr lang="ru-RU"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sSubPr>
                      <m:e>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𝒙</m:t>
                        </m:r>
                      </m:e>
                      <m:sub>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𝒏</m:t>
                        </m:r>
                      </m:sub>
                    </m:sSub>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m:t>
                    </m:r>
                    <m:sSub>
                      <m:sSubPr>
                        <m:ctrlPr>
                          <a:rPr lang="ru-RU"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sSubPr>
                      <m:e>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𝒙</m:t>
                        </m:r>
                      </m:e>
                      <m:sub>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𝟎</m:t>
                        </m:r>
                      </m:sub>
                    </m:sSub>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ru-RU"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sSupPr>
                      <m:e>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m:t>
                        </m:r>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𝟏</m:t>
                        </m:r>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m:t>
                        </m:r>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𝒏</m:t>
                        </m:r>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m:t>
                        </m:r>
                      </m:e>
                      <m:sup>
                        <m:r>
                          <a:rPr lang="kk-KZ" sz="2800" b="1" i="1">
                            <a:solidFill>
                              <a:schemeClr val="accent6">
                                <a:lumMod val="50000"/>
                              </a:schemeClr>
                            </a:solidFill>
                            <a:latin typeface="Cambria Math" panose="02040503050406030204" pitchFamily="18" charset="0"/>
                            <a:ea typeface="Calibri" panose="020F0502020204030204" pitchFamily="34" charset="0"/>
                            <a:cs typeface="Times New Roman" panose="02020603050405020304" pitchFamily="18" charset="0"/>
                          </a:rPr>
                          <m:t>𝒌</m:t>
                        </m:r>
                      </m:sup>
                    </m:sSup>
                  </m:oMath>
                </a14:m>
                <a:endParaRPr lang="ru-RU" sz="2200" b="1"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0"/>
                  </a:spcAft>
                  <a:tabLst>
                    <a:tab pos="1807845" algn="l"/>
                  </a:tabLst>
                </a:pPr>
                <a:r>
                  <a:rPr lang="kk-KZ" sz="2200" b="1" dirty="0">
                    <a:latin typeface="Tahoma" panose="020B0604030504040204" pitchFamily="34" charset="0"/>
                    <a:ea typeface="Tahoma" panose="020B0604030504040204" pitchFamily="34" charset="0"/>
                    <a:cs typeface="Tahoma" panose="020B0604030504040204" pitchFamily="34" charset="0"/>
                  </a:rPr>
                  <a:t>Мұндағы </a:t>
                </a:r>
                <a14:m>
                  <m:oMath xmlns:m="http://schemas.openxmlformats.org/officeDocument/2006/math">
                    <m:sSub>
                      <m:sSubPr>
                        <m:ctrlPr>
                          <a:rPr lang="ru-RU" sz="2200" b="1" i="1">
                            <a:latin typeface="Cambria Math" panose="02040503050406030204" pitchFamily="18" charset="0"/>
                            <a:ea typeface="Calibri" panose="020F0502020204030204" pitchFamily="34" charset="0"/>
                            <a:cs typeface="Times New Roman" panose="02020603050405020304" pitchFamily="18" charset="0"/>
                          </a:rPr>
                        </m:ctrlPr>
                      </m:sSubPr>
                      <m:e>
                        <m:r>
                          <a:rPr lang="kk-KZ" sz="2200" b="1" i="1">
                            <a:latin typeface="Cambria Math" panose="02040503050406030204" pitchFamily="18" charset="0"/>
                            <a:ea typeface="Calibri" panose="020F0502020204030204" pitchFamily="34" charset="0"/>
                            <a:cs typeface="Times New Roman" panose="02020603050405020304" pitchFamily="18" charset="0"/>
                          </a:rPr>
                          <m:t>𝒙</m:t>
                        </m:r>
                      </m:e>
                      <m:sub>
                        <m:r>
                          <a:rPr lang="kk-KZ" sz="2200" b="1" i="1">
                            <a:latin typeface="Cambria Math" panose="02040503050406030204" pitchFamily="18" charset="0"/>
                            <a:ea typeface="Calibri" panose="020F0502020204030204" pitchFamily="34" charset="0"/>
                            <a:cs typeface="Times New Roman" panose="02020603050405020304" pitchFamily="18" charset="0"/>
                          </a:rPr>
                          <m:t>𝒏</m:t>
                        </m:r>
                      </m:sub>
                    </m:sSub>
                  </m:oMath>
                </a14:m>
                <a:r>
                  <a:rPr lang="kk-KZ" sz="2200" b="1" dirty="0">
                    <a:latin typeface="Tahoma" panose="020B0604030504040204" pitchFamily="34" charset="0"/>
                    <a:ea typeface="Tahoma" panose="020B0604030504040204" pitchFamily="34" charset="0"/>
                    <a:cs typeface="Tahoma" panose="020B0604030504040204" pitchFamily="34" charset="0"/>
                  </a:rPr>
                  <a:t> – соңғы сомма, </a:t>
                </a:r>
                <a14:m>
                  <m:oMath xmlns:m="http://schemas.openxmlformats.org/officeDocument/2006/math">
                    <m:sSub>
                      <m:sSubPr>
                        <m:ctrlPr>
                          <a:rPr lang="ru-RU" sz="2200" b="1" i="1">
                            <a:latin typeface="Cambria Math" panose="02040503050406030204" pitchFamily="18" charset="0"/>
                            <a:ea typeface="Calibri" panose="020F0502020204030204" pitchFamily="34" charset="0"/>
                            <a:cs typeface="Times New Roman" panose="02020603050405020304" pitchFamily="18" charset="0"/>
                          </a:rPr>
                        </m:ctrlPr>
                      </m:sSubPr>
                      <m:e>
                        <m:r>
                          <a:rPr lang="kk-KZ" sz="2200" b="1" i="1">
                            <a:latin typeface="Cambria Math" panose="02040503050406030204" pitchFamily="18" charset="0"/>
                            <a:ea typeface="Calibri" panose="020F0502020204030204" pitchFamily="34" charset="0"/>
                            <a:cs typeface="Times New Roman" panose="02020603050405020304" pitchFamily="18" charset="0"/>
                          </a:rPr>
                          <m:t>𝒙</m:t>
                        </m:r>
                      </m:e>
                      <m:sub>
                        <m:r>
                          <a:rPr lang="kk-KZ" sz="2200" b="1" i="1">
                            <a:latin typeface="Cambria Math" panose="02040503050406030204" pitchFamily="18" charset="0"/>
                            <a:ea typeface="Calibri" panose="020F0502020204030204" pitchFamily="34" charset="0"/>
                            <a:cs typeface="Times New Roman" panose="02020603050405020304" pitchFamily="18" charset="0"/>
                          </a:rPr>
                          <m:t>𝟎</m:t>
                        </m:r>
                      </m:sub>
                    </m:sSub>
                  </m:oMath>
                </a14:m>
                <a:r>
                  <a:rPr lang="kk-KZ" sz="2200" b="1" dirty="0">
                    <a:latin typeface="Tahoma" panose="020B0604030504040204" pitchFamily="34" charset="0"/>
                    <a:ea typeface="Tahoma" panose="020B0604030504040204" pitchFamily="34" charset="0"/>
                    <a:cs typeface="Tahoma" panose="020B0604030504040204" pitchFamily="34" charset="0"/>
                  </a:rPr>
                  <a:t>- алғашқы депозитке салынған сомма, </a:t>
                </a:r>
                <a14:m>
                  <m:oMath xmlns:m="http://schemas.openxmlformats.org/officeDocument/2006/math">
                    <m:r>
                      <a:rPr lang="kk-KZ" sz="2200" b="1" i="1">
                        <a:latin typeface="Cambria Math" panose="02040503050406030204" pitchFamily="18" charset="0"/>
                        <a:ea typeface="Calibri" panose="020F0502020204030204" pitchFamily="34" charset="0"/>
                        <a:cs typeface="Times New Roman" panose="02020603050405020304" pitchFamily="18" charset="0"/>
                      </a:rPr>
                      <m:t>𝒏</m:t>
                    </m:r>
                  </m:oMath>
                </a14:m>
                <a:r>
                  <a:rPr lang="kk-KZ" sz="2200" b="1" dirty="0">
                    <a:latin typeface="Tahoma" panose="020B0604030504040204" pitchFamily="34" charset="0"/>
                    <a:ea typeface="Tahoma" panose="020B0604030504040204" pitchFamily="34" charset="0"/>
                    <a:cs typeface="Tahoma" panose="020B0604030504040204" pitchFamily="34" charset="0"/>
                  </a:rPr>
                  <a:t> – шектелген мерзімдегі пайыздық өсім, </a:t>
                </a:r>
                <a14:m>
                  <m:oMath xmlns:m="http://schemas.openxmlformats.org/officeDocument/2006/math">
                    <m:r>
                      <a:rPr lang="kk-KZ" sz="2200" b="1" i="1">
                        <a:latin typeface="Cambria Math" panose="02040503050406030204" pitchFamily="18" charset="0"/>
                        <a:ea typeface="Calibri" panose="020F0502020204030204" pitchFamily="34" charset="0"/>
                        <a:cs typeface="Times New Roman" panose="02020603050405020304" pitchFamily="18" charset="0"/>
                      </a:rPr>
                      <m:t>𝒌</m:t>
                    </m:r>
                    <m:r>
                      <a:rPr lang="kk-KZ" sz="2200" b="1" i="1">
                        <a:latin typeface="Cambria Math" panose="02040503050406030204" pitchFamily="18" charset="0"/>
                        <a:ea typeface="Calibri" panose="020F0502020204030204" pitchFamily="34" charset="0"/>
                        <a:cs typeface="Times New Roman" panose="02020603050405020304" pitchFamily="18" charset="0"/>
                      </a:rPr>
                      <m:t>− </m:t>
                    </m:r>
                  </m:oMath>
                </a14:m>
                <a:r>
                  <a:rPr lang="kk-KZ" sz="2200" b="1" dirty="0">
                    <a:latin typeface="Tahoma" panose="020B0604030504040204" pitchFamily="34" charset="0"/>
                    <a:ea typeface="Tahoma" panose="020B0604030504040204" pitchFamily="34" charset="0"/>
                    <a:cs typeface="Tahoma" panose="020B0604030504040204" pitchFamily="34" charset="0"/>
                  </a:rPr>
                  <a:t>жыл (мерзім) саны. </a:t>
                </a:r>
                <a:endParaRPr lang="ru-RU" sz="2200" b="1" dirty="0">
                  <a:effectLst/>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4807133" y="867264"/>
                <a:ext cx="7047411" cy="3106684"/>
              </a:xfrm>
              <a:prstGeom prst="rect">
                <a:avLst/>
              </a:prstGeom>
              <a:blipFill>
                <a:blip r:embed="rId2"/>
                <a:stretch>
                  <a:fillRect l="-1125" t="-1373" r="-1125" b="-2157"/>
                </a:stretch>
              </a:blipFill>
            </p:spPr>
            <p:txBody>
              <a:bodyPr/>
              <a:lstStyle/>
              <a:p>
                <a:r>
                  <a:rPr lang="ru-RU">
                    <a:noFill/>
                  </a:rPr>
                  <a:t> </a:t>
                </a:r>
              </a:p>
            </p:txBody>
          </p:sp>
        </mc:Fallback>
      </mc:AlternateContent>
      <p:sp>
        <p:nvSpPr>
          <p:cNvPr id="4" name="Прямоугольник 3"/>
          <p:cNvSpPr/>
          <p:nvPr/>
        </p:nvSpPr>
        <p:spPr>
          <a:xfrm>
            <a:off x="337186" y="4061387"/>
            <a:ext cx="11112136" cy="2273379"/>
          </a:xfrm>
          <a:prstGeom prst="rect">
            <a:avLst/>
          </a:prstGeom>
        </p:spPr>
        <p:txBody>
          <a:bodyPr wrap="square">
            <a:spAutoFit/>
          </a:bodyPr>
          <a:lstStyle/>
          <a:p>
            <a:pPr algn="just">
              <a:lnSpc>
                <a:spcPct val="107000"/>
              </a:lnSpc>
              <a:spcAft>
                <a:spcPts val="800"/>
              </a:spcAft>
              <a:tabLst>
                <a:tab pos="1807845" algn="l"/>
              </a:tabLst>
            </a:pPr>
            <a:r>
              <a:rPr lang="kk-KZ" sz="2400" b="1" dirty="0">
                <a:latin typeface="Tahoma" panose="020B0604030504040204" pitchFamily="34" charset="0"/>
                <a:ea typeface="Tahoma" panose="020B0604030504040204" pitchFamily="34" charset="0"/>
                <a:cs typeface="Tahoma" panose="020B0604030504040204" pitchFamily="34" charset="0"/>
              </a:rPr>
              <a:t>№1.</a:t>
            </a:r>
            <a:r>
              <a:rPr lang="kk-KZ" sz="2400" dirty="0">
                <a:latin typeface="Tahoma" panose="020B0604030504040204" pitchFamily="34" charset="0"/>
                <a:ea typeface="Tahoma" panose="020B0604030504040204" pitchFamily="34" charset="0"/>
                <a:cs typeface="Tahoma" panose="020B0604030504040204" pitchFamily="34" charset="0"/>
              </a:rPr>
              <a:t> Егер 5% өсіммен 2 жылға 1000 теңгені депозитке қойсақ, екі жылда қосылған ақша    А) 2500тг. В) 102,5тг.  С) 100тг  D) 50тг.</a:t>
            </a:r>
            <a:endParaRPr lang="ru-RU" sz="2400" dirty="0">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807845" algn="l"/>
              </a:tabLst>
            </a:pPr>
            <a:r>
              <a:rPr lang="kk-KZ" sz="2400" b="1" dirty="0">
                <a:latin typeface="Tahoma" panose="020B0604030504040204" pitchFamily="34" charset="0"/>
                <a:ea typeface="Tahoma" panose="020B0604030504040204" pitchFamily="34" charset="0"/>
                <a:cs typeface="Tahoma" panose="020B0604030504040204" pitchFamily="34" charset="0"/>
              </a:rPr>
              <a:t>№2</a:t>
            </a:r>
            <a:r>
              <a:rPr lang="kk-KZ" sz="2400" dirty="0">
                <a:latin typeface="Tahoma" panose="020B0604030504040204" pitchFamily="34" charset="0"/>
                <a:ea typeface="Tahoma" panose="020B0604030504040204" pitchFamily="34" charset="0"/>
                <a:cs typeface="Tahoma" panose="020B0604030504040204" pitchFamily="34" charset="0"/>
              </a:rPr>
              <a:t>. Егер 2% өсіммен бір жылға 1000теңгені депозитке қойсақ, 1 жылдан кейінгі қосылған ақша </a:t>
            </a:r>
            <a:endParaRPr lang="ru-RU" sz="2400" dirty="0">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807845" algn="l"/>
              </a:tabLst>
            </a:pPr>
            <a:r>
              <a:rPr lang="kk-KZ" sz="2400" dirty="0">
                <a:latin typeface="Tahoma" panose="020B0604030504040204" pitchFamily="34" charset="0"/>
                <a:ea typeface="Tahoma" panose="020B0604030504040204" pitchFamily="34" charset="0"/>
                <a:cs typeface="Tahoma" panose="020B0604030504040204" pitchFamily="34" charset="0"/>
              </a:rPr>
              <a:t>                          А) 102тг.    В) 100тг.   С) 20тг.   D) 50тг. </a:t>
            </a:r>
            <a:endParaRPr lang="ru-RU" sz="2400" dirty="0">
              <a:latin typeface="Tahoma" panose="020B0604030504040204" pitchFamily="34" charset="0"/>
              <a:ea typeface="Tahoma" panose="020B0604030504040204" pitchFamily="34" charset="0"/>
              <a:cs typeface="Tahoma" panose="020B0604030504040204" pitchFamily="34" charset="0"/>
            </a:endParaRPr>
          </a:p>
        </p:txBody>
      </p:sp>
      <p:sp>
        <p:nvSpPr>
          <p:cNvPr id="5" name="Прямоугольник 4"/>
          <p:cNvSpPr/>
          <p:nvPr/>
        </p:nvSpPr>
        <p:spPr>
          <a:xfrm>
            <a:off x="2434999" y="208003"/>
            <a:ext cx="6096000" cy="571823"/>
          </a:xfrm>
          <a:prstGeom prst="rect">
            <a:avLst/>
          </a:prstGeom>
        </p:spPr>
        <p:txBody>
          <a:bodyPr>
            <a:spAutoFit/>
          </a:bodyPr>
          <a:lstStyle/>
          <a:p>
            <a:pPr algn="ctr">
              <a:lnSpc>
                <a:spcPct val="107000"/>
              </a:lnSpc>
              <a:spcAft>
                <a:spcPts val="800"/>
              </a:spcAft>
              <a:tabLst>
                <a:tab pos="1807845" algn="l"/>
              </a:tabLst>
            </a:pPr>
            <a:r>
              <a:rPr lang="kk-KZ" sz="3200" b="1" dirty="0">
                <a:latin typeface="Tahoma" panose="020B0604030504040204" pitchFamily="34" charset="0"/>
                <a:ea typeface="Tahoma" panose="020B0604030504040204" pitchFamily="34" charset="0"/>
                <a:cs typeface="Tahoma" panose="020B0604030504040204" pitchFamily="34" charset="0"/>
              </a:rPr>
              <a:t>Үзіліссіз депозит  </a:t>
            </a:r>
            <a:r>
              <a:rPr lang="kk-KZ" sz="2400" b="1" dirty="0">
                <a:latin typeface="Tahoma" panose="020B0604030504040204" pitchFamily="34" charset="0"/>
                <a:ea typeface="Tahoma" panose="020B0604030504040204" pitchFamily="34" charset="0"/>
                <a:cs typeface="Tahoma" panose="020B0604030504040204" pitchFamily="34" charset="0"/>
              </a:rPr>
              <a:t>7-сынып</a:t>
            </a:r>
            <a:endParaRPr lang="ru-RU" sz="2400" dirty="0">
              <a:latin typeface="Tahoma" panose="020B0604030504040204" pitchFamily="34" charset="0"/>
              <a:ea typeface="Tahoma" panose="020B0604030504040204" pitchFamily="34" charset="0"/>
              <a:cs typeface="Tahoma" panose="020B0604030504040204" pitchFamily="34" charset="0"/>
            </a:endParaRPr>
          </a:p>
        </p:txBody>
      </p:sp>
      <p:pic>
        <p:nvPicPr>
          <p:cNvPr id="6" name="Рисунок 5"/>
          <p:cNvPicPr/>
          <p:nvPr/>
        </p:nvPicPr>
        <p:blipFill>
          <a:blip r:embed="rId3" cstate="print">
            <a:extLst>
              <a:ext uri="{28A0092B-C50C-407E-A947-70E740481C1C}">
                <a14:useLocalDpi xmlns:a14="http://schemas.microsoft.com/office/drawing/2010/main" val="0"/>
              </a:ext>
            </a:extLst>
          </a:blip>
          <a:stretch>
            <a:fillRect/>
          </a:stretch>
        </p:blipFill>
        <p:spPr>
          <a:xfrm>
            <a:off x="389437" y="867264"/>
            <a:ext cx="4091123" cy="2851648"/>
          </a:xfrm>
          <a:prstGeom prst="rect">
            <a:avLst/>
          </a:prstGeom>
        </p:spPr>
      </p:pic>
    </p:spTree>
    <p:extLst>
      <p:ext uri="{BB962C8B-B14F-4D97-AF65-F5344CB8AC3E}">
        <p14:creationId xmlns:p14="http://schemas.microsoft.com/office/powerpoint/2010/main" val="3023662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Прямоугольник 1"/>
              <p:cNvSpPr/>
              <p:nvPr/>
            </p:nvSpPr>
            <p:spPr>
              <a:xfrm>
                <a:off x="522513" y="2978535"/>
                <a:ext cx="11155681" cy="3379708"/>
              </a:xfrm>
              <a:prstGeom prst="rect">
                <a:avLst/>
              </a:prstGeom>
            </p:spPr>
            <p:txBody>
              <a:bodyPr wrap="square">
                <a:spAutoFit/>
              </a:bodyPr>
              <a:lstStyle/>
              <a:p>
                <a:pPr algn="just">
                  <a:lnSpc>
                    <a:spcPct val="107000"/>
                  </a:lnSpc>
                  <a:spcAft>
                    <a:spcPts val="800"/>
                  </a:spcAft>
                  <a:tabLst>
                    <a:tab pos="1807845" algn="l"/>
                  </a:tabLst>
                </a:pPr>
                <a:r>
                  <a:rPr lang="kk-KZ"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№1.</a:t>
                </a:r>
                <a:r>
                  <a:rPr lang="kk-KZ" sz="2800" b="1"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b>
                      <m:sSubPr>
                        <m:ctrlPr>
                          <a:rPr lang="ru-RU" sz="2800" i="1">
                            <a:latin typeface="Cambria Math" panose="02040503050406030204" pitchFamily="18" charset="0"/>
                            <a:ea typeface="Calibri" panose="020F0502020204030204" pitchFamily="34" charset="0"/>
                            <a:cs typeface="Times New Roman" panose="02020603050405020304" pitchFamily="18" charset="0"/>
                          </a:rPr>
                        </m:ctrlPr>
                      </m:sSubPr>
                      <m:e>
                        <m:r>
                          <a:rPr lang="kk-KZ" sz="2800" i="1">
                            <a:latin typeface="Cambria Math" panose="02040503050406030204" pitchFamily="18" charset="0"/>
                            <a:ea typeface="Calibri" panose="020F0502020204030204" pitchFamily="34" charset="0"/>
                            <a:cs typeface="Times New Roman" panose="02020603050405020304" pitchFamily="18" charset="0"/>
                          </a:rPr>
                          <m:t>𝑥</m:t>
                        </m:r>
                      </m:e>
                      <m:sub>
                        <m:r>
                          <a:rPr lang="kk-KZ" sz="2800" i="1">
                            <a:latin typeface="Cambria Math" panose="02040503050406030204" pitchFamily="18" charset="0"/>
                            <a:ea typeface="Calibri" panose="020F0502020204030204" pitchFamily="34" charset="0"/>
                            <a:cs typeface="Times New Roman" panose="02020603050405020304" pitchFamily="18" charset="0"/>
                          </a:rPr>
                          <m:t>2</m:t>
                        </m:r>
                      </m:sub>
                    </m:sSub>
                    <m:r>
                      <a:rPr lang="kk-KZ" sz="28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2800" i="1">
                            <a:latin typeface="Cambria Math" panose="02040503050406030204" pitchFamily="18" charset="0"/>
                            <a:ea typeface="Calibri" panose="020F0502020204030204" pitchFamily="34" charset="0"/>
                            <a:cs typeface="Times New Roman" panose="02020603050405020304" pitchFamily="18" charset="0"/>
                          </a:rPr>
                        </m:ctrlPr>
                      </m:sSubPr>
                      <m:e>
                        <m:r>
                          <a:rPr lang="kk-KZ" sz="2800" i="1">
                            <a:latin typeface="Cambria Math" panose="02040503050406030204" pitchFamily="18" charset="0"/>
                            <a:ea typeface="Calibri" panose="020F0502020204030204" pitchFamily="34" charset="0"/>
                            <a:cs typeface="Times New Roman" panose="02020603050405020304" pitchFamily="18" charset="0"/>
                          </a:rPr>
                          <m:t>𝑥</m:t>
                        </m:r>
                      </m:e>
                      <m:sub>
                        <m:r>
                          <a:rPr lang="kk-KZ" sz="2800" i="1">
                            <a:latin typeface="Cambria Math" panose="02040503050406030204" pitchFamily="18" charset="0"/>
                            <a:ea typeface="Calibri" panose="020F0502020204030204" pitchFamily="34" charset="0"/>
                            <a:cs typeface="Times New Roman" panose="02020603050405020304" pitchFamily="18" charset="0"/>
                          </a:rPr>
                          <m:t>0</m:t>
                        </m:r>
                      </m:sub>
                    </m:sSub>
                    <m:r>
                      <a:rPr lang="kk-KZ" sz="28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2800" i="1">
                            <a:latin typeface="Cambria Math" panose="02040503050406030204" pitchFamily="18" charset="0"/>
                            <a:ea typeface="Calibri" panose="020F0502020204030204" pitchFamily="34" charset="0"/>
                            <a:cs typeface="Times New Roman" panose="02020603050405020304" pitchFamily="18" charset="0"/>
                          </a:rPr>
                        </m:ctrlPr>
                      </m:sSubPr>
                      <m:e>
                        <m:r>
                          <a:rPr lang="kk-KZ" sz="2800" i="1">
                            <a:latin typeface="Cambria Math" panose="02040503050406030204" pitchFamily="18" charset="0"/>
                            <a:ea typeface="Calibri" panose="020F0502020204030204" pitchFamily="34" charset="0"/>
                            <a:cs typeface="Times New Roman" panose="02020603050405020304" pitchFamily="18" charset="0"/>
                          </a:rPr>
                          <m:t>𝑥</m:t>
                        </m:r>
                      </m:e>
                      <m:sub>
                        <m:r>
                          <a:rPr lang="kk-KZ" sz="2800" i="1">
                            <a:latin typeface="Cambria Math" panose="02040503050406030204" pitchFamily="18" charset="0"/>
                            <a:ea typeface="Calibri" panose="020F0502020204030204" pitchFamily="34" charset="0"/>
                            <a:cs typeface="Times New Roman" panose="02020603050405020304" pitchFamily="18" charset="0"/>
                          </a:rPr>
                          <m:t>0</m:t>
                        </m:r>
                      </m:sub>
                    </m:sSub>
                    <m:r>
                      <a:rPr lang="kk-KZ" sz="2800" i="1">
                        <a:latin typeface="Cambria Math" panose="02040503050406030204" pitchFamily="18" charset="0"/>
                        <a:ea typeface="Calibri" panose="020F0502020204030204" pitchFamily="34" charset="0"/>
                        <a:cs typeface="Times New Roman" panose="02020603050405020304" pitchFamily="18" charset="0"/>
                      </a:rPr>
                      <m:t>∙</m:t>
                    </m:r>
                    <m:sSup>
                      <m:sSupPr>
                        <m:ctrlPr>
                          <a:rPr lang="ru-RU" sz="2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ru-RU" sz="2800" i="1">
                                <a:latin typeface="Cambria Math" panose="02040503050406030204" pitchFamily="18" charset="0"/>
                                <a:ea typeface="Calibri" panose="020F0502020204030204" pitchFamily="34" charset="0"/>
                                <a:cs typeface="Times New Roman" panose="02020603050405020304" pitchFamily="18" charset="0"/>
                              </a:rPr>
                            </m:ctrlPr>
                          </m:dPr>
                          <m:e>
                            <m:r>
                              <a:rPr lang="kk-KZ" sz="2800" i="1">
                                <a:latin typeface="Cambria Math" panose="02040503050406030204" pitchFamily="18" charset="0"/>
                                <a:ea typeface="Calibri" panose="020F0502020204030204" pitchFamily="34" charset="0"/>
                                <a:cs typeface="Times New Roman" panose="02020603050405020304" pitchFamily="18" charset="0"/>
                              </a:rPr>
                              <m:t>1+</m:t>
                            </m:r>
                            <m:r>
                              <a:rPr lang="kk-KZ" sz="2800" i="1">
                                <a:latin typeface="Cambria Math" panose="02040503050406030204" pitchFamily="18" charset="0"/>
                                <a:ea typeface="Calibri" panose="020F0502020204030204" pitchFamily="34" charset="0"/>
                                <a:cs typeface="Times New Roman" panose="02020603050405020304" pitchFamily="18" charset="0"/>
                              </a:rPr>
                              <m:t>𝑛</m:t>
                            </m:r>
                          </m:e>
                        </m:d>
                      </m:e>
                      <m:sup>
                        <m:r>
                          <a:rPr lang="kk-KZ" sz="2800" i="1">
                            <a:latin typeface="Cambria Math" panose="02040503050406030204" pitchFamily="18" charset="0"/>
                            <a:ea typeface="Calibri" panose="020F0502020204030204" pitchFamily="34" charset="0"/>
                            <a:cs typeface="Times New Roman" panose="02020603050405020304" pitchFamily="18" charset="0"/>
                          </a:rPr>
                          <m:t>𝑘</m:t>
                        </m:r>
                      </m:sup>
                    </m:sSup>
                    <m:r>
                      <a:rPr lang="kk-KZ" sz="28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2800" i="1">
                            <a:latin typeface="Cambria Math" panose="02040503050406030204" pitchFamily="18" charset="0"/>
                            <a:ea typeface="Calibri" panose="020F0502020204030204" pitchFamily="34" charset="0"/>
                            <a:cs typeface="Times New Roman" panose="02020603050405020304" pitchFamily="18" charset="0"/>
                          </a:rPr>
                        </m:ctrlPr>
                      </m:sSubPr>
                      <m:e>
                        <m:r>
                          <a:rPr lang="kk-KZ" sz="2800" i="1">
                            <a:latin typeface="Cambria Math" panose="02040503050406030204" pitchFamily="18" charset="0"/>
                            <a:ea typeface="Calibri" panose="020F0502020204030204" pitchFamily="34" charset="0"/>
                            <a:cs typeface="Times New Roman" panose="02020603050405020304" pitchFamily="18" charset="0"/>
                          </a:rPr>
                          <m:t>𝑥</m:t>
                        </m:r>
                      </m:e>
                      <m:sub>
                        <m:r>
                          <a:rPr lang="kk-KZ" sz="2800" i="1">
                            <a:latin typeface="Cambria Math" panose="02040503050406030204" pitchFamily="18" charset="0"/>
                            <a:ea typeface="Calibri" panose="020F0502020204030204" pitchFamily="34" charset="0"/>
                            <a:cs typeface="Times New Roman" panose="02020603050405020304" pitchFamily="18" charset="0"/>
                          </a:rPr>
                          <m:t>0</m:t>
                        </m:r>
                      </m:sub>
                    </m:sSub>
                    <m:r>
                      <a:rPr lang="kk-KZ" sz="2800" i="1">
                        <a:latin typeface="Cambria Math" panose="02040503050406030204" pitchFamily="18" charset="0"/>
                        <a:ea typeface="Calibri" panose="020F0502020204030204" pitchFamily="34" charset="0"/>
                        <a:cs typeface="Times New Roman" panose="02020603050405020304" pitchFamily="18" charset="0"/>
                      </a:rPr>
                      <m:t>=1000∙</m:t>
                    </m:r>
                    <m:sSup>
                      <m:sSupPr>
                        <m:ctrlPr>
                          <a:rPr lang="ru-RU" sz="2800" i="1">
                            <a:latin typeface="Cambria Math" panose="02040503050406030204" pitchFamily="18" charset="0"/>
                            <a:ea typeface="Calibri" panose="020F0502020204030204" pitchFamily="34" charset="0"/>
                            <a:cs typeface="Times New Roman" panose="02020603050405020304" pitchFamily="18" charset="0"/>
                          </a:rPr>
                        </m:ctrlPr>
                      </m:sSupPr>
                      <m:e>
                        <m:d>
                          <m:dPr>
                            <m:ctrlPr>
                              <a:rPr lang="ru-RU" sz="2800" i="1">
                                <a:latin typeface="Cambria Math" panose="02040503050406030204" pitchFamily="18" charset="0"/>
                                <a:ea typeface="Calibri" panose="020F0502020204030204" pitchFamily="34" charset="0"/>
                                <a:cs typeface="Times New Roman" panose="02020603050405020304" pitchFamily="18" charset="0"/>
                              </a:rPr>
                            </m:ctrlPr>
                          </m:dPr>
                          <m:e>
                            <m:r>
                              <a:rPr lang="kk-KZ" sz="2800" i="1">
                                <a:latin typeface="Cambria Math" panose="02040503050406030204" pitchFamily="18" charset="0"/>
                                <a:ea typeface="Calibri" panose="020F0502020204030204" pitchFamily="34" charset="0"/>
                                <a:cs typeface="Times New Roman" panose="02020603050405020304" pitchFamily="18" charset="0"/>
                              </a:rPr>
                              <m:t>1+0,05</m:t>
                            </m:r>
                          </m:e>
                        </m:d>
                      </m:e>
                      <m:sup>
                        <m:r>
                          <a:rPr lang="kk-KZ" sz="2800" i="1">
                            <a:latin typeface="Cambria Math" panose="02040503050406030204" pitchFamily="18" charset="0"/>
                            <a:ea typeface="Calibri" panose="020F0502020204030204" pitchFamily="34" charset="0"/>
                            <a:cs typeface="Times New Roman" panose="02020603050405020304" pitchFamily="18" charset="0"/>
                          </a:rPr>
                          <m:t>2</m:t>
                        </m:r>
                      </m:sup>
                    </m:sSup>
                    <m:r>
                      <a:rPr lang="kk-KZ" sz="2800" i="1">
                        <a:latin typeface="Cambria Math" panose="02040503050406030204" pitchFamily="18" charset="0"/>
                        <a:ea typeface="Calibri" panose="020F0502020204030204" pitchFamily="34" charset="0"/>
                        <a:cs typeface="Times New Roman" panose="02020603050405020304" pitchFamily="18" charset="0"/>
                      </a:rPr>
                      <m:t>−1000=</m:t>
                    </m:r>
                  </m:oMath>
                </a14:m>
                <a:endParaRPr lang="ru-RU" sz="28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807845" algn="l"/>
                  </a:tabLst>
                </a:pPr>
                <a14:m>
                  <m:oMathPara xmlns:m="http://schemas.openxmlformats.org/officeDocument/2006/math">
                    <m:oMathParaPr>
                      <m:jc m:val="centerGroup"/>
                    </m:oMathParaPr>
                    <m:oMath xmlns:m="http://schemas.openxmlformats.org/officeDocument/2006/math">
                      <m:r>
                        <a:rPr lang="en-AE" sz="2800" i="1">
                          <a:latin typeface="Cambria Math" panose="02040503050406030204" pitchFamily="18" charset="0"/>
                          <a:ea typeface="Calibri" panose="020F0502020204030204" pitchFamily="34" charset="0"/>
                          <a:cs typeface="Times New Roman" panose="02020603050405020304" pitchFamily="18" charset="0"/>
                        </a:rPr>
                        <m:t>=</m:t>
                      </m:r>
                      <m:r>
                        <a:rPr lang="kk-KZ" sz="2800" i="1">
                          <a:latin typeface="Cambria Math" panose="02040503050406030204" pitchFamily="18" charset="0"/>
                          <a:ea typeface="Calibri" panose="020F0502020204030204" pitchFamily="34" charset="0"/>
                          <a:cs typeface="Times New Roman" panose="02020603050405020304" pitchFamily="18" charset="0"/>
                        </a:rPr>
                        <m:t>1000∙</m:t>
                      </m:r>
                      <m:sSup>
                        <m:sSupPr>
                          <m:ctrlPr>
                            <a:rPr lang="ru-RU" sz="2800" i="1">
                              <a:latin typeface="Cambria Math" panose="02040503050406030204" pitchFamily="18" charset="0"/>
                              <a:ea typeface="Calibri" panose="020F0502020204030204" pitchFamily="34" charset="0"/>
                              <a:cs typeface="Times New Roman" panose="02020603050405020304" pitchFamily="18" charset="0"/>
                            </a:rPr>
                          </m:ctrlPr>
                        </m:sSupPr>
                        <m:e>
                          <m:r>
                            <a:rPr lang="kk-KZ" sz="2800" i="1">
                              <a:latin typeface="Cambria Math" panose="02040503050406030204" pitchFamily="18" charset="0"/>
                              <a:ea typeface="Calibri" panose="020F0502020204030204" pitchFamily="34" charset="0"/>
                              <a:cs typeface="Times New Roman" panose="02020603050405020304" pitchFamily="18" charset="0"/>
                            </a:rPr>
                            <m:t>1,05</m:t>
                          </m:r>
                        </m:e>
                        <m:sup>
                          <m:r>
                            <a:rPr lang="kk-KZ" sz="2800" i="1">
                              <a:latin typeface="Cambria Math" panose="02040503050406030204" pitchFamily="18" charset="0"/>
                              <a:ea typeface="Calibri" panose="020F0502020204030204" pitchFamily="34" charset="0"/>
                              <a:cs typeface="Times New Roman" panose="02020603050405020304" pitchFamily="18" charset="0"/>
                            </a:rPr>
                            <m:t>2</m:t>
                          </m:r>
                        </m:sup>
                      </m:sSup>
                      <m:r>
                        <a:rPr lang="kk-KZ" sz="2800" i="1">
                          <a:latin typeface="Cambria Math" panose="02040503050406030204" pitchFamily="18" charset="0"/>
                          <a:ea typeface="Calibri" panose="020F0502020204030204" pitchFamily="34" charset="0"/>
                          <a:cs typeface="Times New Roman" panose="02020603050405020304" pitchFamily="18" charset="0"/>
                        </a:rPr>
                        <m:t>−1000=1102,5−1000=102,5тг.</m:t>
                      </m:r>
                    </m:oMath>
                  </m:oMathPara>
                </a14:m>
                <a:endParaRPr lang="ru-RU" sz="28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807845" algn="l"/>
                  </a:tabLst>
                </a:pPr>
                <a:r>
                  <a:rPr lang="kk-KZ" sz="2800" b="1" dirty="0">
                    <a:latin typeface="Tahoma" panose="020B0604030504040204" pitchFamily="34" charset="0"/>
                    <a:ea typeface="Tahoma" panose="020B0604030504040204" pitchFamily="34" charset="0"/>
                    <a:cs typeface="Tahoma" panose="020B0604030504040204" pitchFamily="34" charset="0"/>
                  </a:rPr>
                  <a:t>							</a:t>
                </a:r>
                <a:r>
                  <a:rPr lang="kk-KZ"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Жауабы: B)</a:t>
                </a:r>
                <a:endParaRPr lang="ru-RU" sz="2800"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807845" algn="l"/>
                  </a:tabLst>
                </a:pPr>
                <a:r>
                  <a:rPr lang="kk-KZ"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№2.</a:t>
                </a:r>
                <a:r>
                  <a:rPr lang="kk-KZ" sz="2800"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sSub>
                      <m:sSubPr>
                        <m:ctrlPr>
                          <a:rPr lang="ru-RU" sz="2800" i="1">
                            <a:latin typeface="Cambria Math" panose="02040503050406030204" pitchFamily="18" charset="0"/>
                            <a:ea typeface="Calibri" panose="020F0502020204030204" pitchFamily="34" charset="0"/>
                            <a:cs typeface="Times New Roman" panose="02020603050405020304" pitchFamily="18" charset="0"/>
                          </a:rPr>
                        </m:ctrlPr>
                      </m:sSubPr>
                      <m:e>
                        <m:r>
                          <a:rPr lang="kk-KZ" sz="2800" i="1">
                            <a:latin typeface="Cambria Math" panose="02040503050406030204" pitchFamily="18" charset="0"/>
                            <a:ea typeface="Calibri" panose="020F0502020204030204" pitchFamily="34" charset="0"/>
                            <a:cs typeface="Times New Roman" panose="02020603050405020304" pitchFamily="18" charset="0"/>
                          </a:rPr>
                          <m:t>𝑥</m:t>
                        </m:r>
                      </m:e>
                      <m:sub>
                        <m:r>
                          <a:rPr lang="kk-KZ" sz="2800" i="1">
                            <a:latin typeface="Cambria Math" panose="02040503050406030204" pitchFamily="18" charset="0"/>
                            <a:ea typeface="Calibri" panose="020F0502020204030204" pitchFamily="34" charset="0"/>
                            <a:cs typeface="Times New Roman" panose="02020603050405020304" pitchFamily="18" charset="0"/>
                          </a:rPr>
                          <m:t>1</m:t>
                        </m:r>
                      </m:sub>
                    </m:sSub>
                    <m:r>
                      <a:rPr lang="kk-KZ" sz="28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2800" i="1">
                            <a:latin typeface="Cambria Math" panose="02040503050406030204" pitchFamily="18" charset="0"/>
                            <a:ea typeface="Calibri" panose="020F0502020204030204" pitchFamily="34" charset="0"/>
                            <a:cs typeface="Times New Roman" panose="02020603050405020304" pitchFamily="18" charset="0"/>
                          </a:rPr>
                        </m:ctrlPr>
                      </m:sSubPr>
                      <m:e>
                        <m:r>
                          <a:rPr lang="kk-KZ" sz="2800" i="1">
                            <a:latin typeface="Cambria Math" panose="02040503050406030204" pitchFamily="18" charset="0"/>
                            <a:ea typeface="Calibri" panose="020F0502020204030204" pitchFamily="34" charset="0"/>
                            <a:cs typeface="Times New Roman" panose="02020603050405020304" pitchFamily="18" charset="0"/>
                          </a:rPr>
                          <m:t>𝑥</m:t>
                        </m:r>
                      </m:e>
                      <m:sub>
                        <m:r>
                          <a:rPr lang="kk-KZ" sz="2800" i="1">
                            <a:latin typeface="Cambria Math" panose="02040503050406030204" pitchFamily="18" charset="0"/>
                            <a:ea typeface="Calibri" panose="020F0502020204030204" pitchFamily="34" charset="0"/>
                            <a:cs typeface="Times New Roman" panose="02020603050405020304" pitchFamily="18" charset="0"/>
                          </a:rPr>
                          <m:t>0</m:t>
                        </m:r>
                      </m:sub>
                    </m:sSub>
                    <m:r>
                      <a:rPr lang="kk-KZ" sz="28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2800" i="1">
                            <a:latin typeface="Cambria Math" panose="02040503050406030204" pitchFamily="18" charset="0"/>
                            <a:ea typeface="Calibri" panose="020F0502020204030204" pitchFamily="34" charset="0"/>
                            <a:cs typeface="Times New Roman" panose="02020603050405020304" pitchFamily="18" charset="0"/>
                          </a:rPr>
                        </m:ctrlPr>
                      </m:sSubPr>
                      <m:e>
                        <m:r>
                          <a:rPr lang="kk-KZ" sz="2800" i="1">
                            <a:latin typeface="Cambria Math" panose="02040503050406030204" pitchFamily="18" charset="0"/>
                            <a:ea typeface="Calibri" panose="020F0502020204030204" pitchFamily="34" charset="0"/>
                            <a:cs typeface="Times New Roman" panose="02020603050405020304" pitchFamily="18" charset="0"/>
                          </a:rPr>
                          <m:t>𝑥</m:t>
                        </m:r>
                      </m:e>
                      <m:sub>
                        <m:r>
                          <a:rPr lang="kk-KZ" sz="2800" i="1">
                            <a:latin typeface="Cambria Math" panose="02040503050406030204" pitchFamily="18" charset="0"/>
                            <a:ea typeface="Calibri" panose="020F0502020204030204" pitchFamily="34" charset="0"/>
                            <a:cs typeface="Times New Roman" panose="02020603050405020304" pitchFamily="18" charset="0"/>
                          </a:rPr>
                          <m:t>0</m:t>
                        </m:r>
                      </m:sub>
                    </m:sSub>
                    <m:r>
                      <a:rPr lang="kk-KZ" sz="2800" i="1">
                        <a:latin typeface="Cambria Math" panose="02040503050406030204" pitchFamily="18" charset="0"/>
                        <a:ea typeface="Calibri" panose="020F0502020204030204" pitchFamily="34" charset="0"/>
                        <a:cs typeface="Times New Roman" panose="02020603050405020304" pitchFamily="18" charset="0"/>
                      </a:rPr>
                      <m:t>∙</m:t>
                    </m:r>
                    <m:d>
                      <m:dPr>
                        <m:ctrlPr>
                          <a:rPr lang="ru-RU" sz="2800" i="1">
                            <a:latin typeface="Cambria Math" panose="02040503050406030204" pitchFamily="18" charset="0"/>
                            <a:ea typeface="Calibri" panose="020F0502020204030204" pitchFamily="34" charset="0"/>
                            <a:cs typeface="Times New Roman" panose="02020603050405020304" pitchFamily="18" charset="0"/>
                          </a:rPr>
                        </m:ctrlPr>
                      </m:dPr>
                      <m:e>
                        <m:r>
                          <a:rPr lang="kk-KZ" sz="2800" i="1">
                            <a:latin typeface="Cambria Math" panose="02040503050406030204" pitchFamily="18" charset="0"/>
                            <a:ea typeface="Calibri" panose="020F0502020204030204" pitchFamily="34" charset="0"/>
                            <a:cs typeface="Times New Roman" panose="02020603050405020304" pitchFamily="18" charset="0"/>
                          </a:rPr>
                          <m:t>1+</m:t>
                        </m:r>
                        <m:r>
                          <a:rPr lang="kk-KZ" sz="2800" i="1">
                            <a:latin typeface="Cambria Math" panose="02040503050406030204" pitchFamily="18" charset="0"/>
                            <a:ea typeface="Calibri" panose="020F0502020204030204" pitchFamily="34" charset="0"/>
                            <a:cs typeface="Times New Roman" panose="02020603050405020304" pitchFamily="18" charset="0"/>
                          </a:rPr>
                          <m:t>𝑛</m:t>
                        </m:r>
                      </m:e>
                    </m:d>
                    <m:r>
                      <a:rPr lang="kk-KZ" sz="2800" i="1">
                        <a:latin typeface="Cambria Math" panose="02040503050406030204" pitchFamily="18" charset="0"/>
                        <a:ea typeface="Calibri" panose="020F0502020204030204" pitchFamily="34" charset="0"/>
                        <a:cs typeface="Times New Roman" panose="02020603050405020304" pitchFamily="18" charset="0"/>
                      </a:rPr>
                      <m:t>−</m:t>
                    </m:r>
                    <m:sSub>
                      <m:sSubPr>
                        <m:ctrlPr>
                          <a:rPr lang="ru-RU" sz="2800" i="1">
                            <a:latin typeface="Cambria Math" panose="02040503050406030204" pitchFamily="18" charset="0"/>
                            <a:ea typeface="Calibri" panose="020F0502020204030204" pitchFamily="34" charset="0"/>
                            <a:cs typeface="Times New Roman" panose="02020603050405020304" pitchFamily="18" charset="0"/>
                          </a:rPr>
                        </m:ctrlPr>
                      </m:sSubPr>
                      <m:e>
                        <m:r>
                          <a:rPr lang="kk-KZ" sz="2800" i="1">
                            <a:latin typeface="Cambria Math" panose="02040503050406030204" pitchFamily="18" charset="0"/>
                            <a:ea typeface="Calibri" panose="020F0502020204030204" pitchFamily="34" charset="0"/>
                            <a:cs typeface="Times New Roman" panose="02020603050405020304" pitchFamily="18" charset="0"/>
                          </a:rPr>
                          <m:t>𝑥</m:t>
                        </m:r>
                      </m:e>
                      <m:sub>
                        <m:r>
                          <a:rPr lang="kk-KZ" sz="2800" i="1">
                            <a:latin typeface="Cambria Math" panose="02040503050406030204" pitchFamily="18" charset="0"/>
                            <a:ea typeface="Calibri" panose="020F0502020204030204" pitchFamily="34" charset="0"/>
                            <a:cs typeface="Times New Roman" panose="02020603050405020304" pitchFamily="18" charset="0"/>
                          </a:rPr>
                          <m:t>0</m:t>
                        </m:r>
                      </m:sub>
                    </m:sSub>
                    <m:r>
                      <a:rPr lang="kk-KZ" sz="2800" i="1">
                        <a:latin typeface="Cambria Math" panose="02040503050406030204" pitchFamily="18" charset="0"/>
                        <a:ea typeface="Calibri" panose="020F0502020204030204" pitchFamily="34" charset="0"/>
                        <a:cs typeface="Times New Roman" panose="02020603050405020304" pitchFamily="18" charset="0"/>
                      </a:rPr>
                      <m:t>=1000∙</m:t>
                    </m:r>
                    <m:d>
                      <m:dPr>
                        <m:ctrlPr>
                          <a:rPr lang="ru-RU" sz="2800" i="1">
                            <a:latin typeface="Cambria Math" panose="02040503050406030204" pitchFamily="18" charset="0"/>
                            <a:ea typeface="Calibri" panose="020F0502020204030204" pitchFamily="34" charset="0"/>
                            <a:cs typeface="Times New Roman" panose="02020603050405020304" pitchFamily="18" charset="0"/>
                          </a:rPr>
                        </m:ctrlPr>
                      </m:dPr>
                      <m:e>
                        <m:r>
                          <a:rPr lang="kk-KZ" sz="2800" i="1">
                            <a:latin typeface="Cambria Math" panose="02040503050406030204" pitchFamily="18" charset="0"/>
                            <a:ea typeface="Calibri" panose="020F0502020204030204" pitchFamily="34" charset="0"/>
                            <a:cs typeface="Times New Roman" panose="02020603050405020304" pitchFamily="18" charset="0"/>
                          </a:rPr>
                          <m:t>1+0,02</m:t>
                        </m:r>
                      </m:e>
                    </m:d>
                    <m:r>
                      <a:rPr lang="kk-KZ" sz="2800" i="1">
                        <a:latin typeface="Cambria Math" panose="02040503050406030204" pitchFamily="18" charset="0"/>
                        <a:ea typeface="Calibri" panose="020F0502020204030204" pitchFamily="34" charset="0"/>
                        <a:cs typeface="Times New Roman" panose="02020603050405020304" pitchFamily="18" charset="0"/>
                      </a:rPr>
                      <m:t>−1000=</m:t>
                    </m:r>
                  </m:oMath>
                </a14:m>
                <a:endParaRPr lang="ru-RU" sz="28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807845" algn="l"/>
                  </a:tabLst>
                </a:pPr>
                <a14:m>
                  <m:oMathPara xmlns:m="http://schemas.openxmlformats.org/officeDocument/2006/math">
                    <m:oMathParaPr>
                      <m:jc m:val="centerGroup"/>
                    </m:oMathParaPr>
                    <m:oMath xmlns:m="http://schemas.openxmlformats.org/officeDocument/2006/math">
                      <m:r>
                        <a:rPr lang="kk-KZ" sz="2800" i="1">
                          <a:latin typeface="Cambria Math" panose="02040503050406030204" pitchFamily="18" charset="0"/>
                          <a:ea typeface="Calibri" panose="020F0502020204030204" pitchFamily="34" charset="0"/>
                          <a:cs typeface="Times New Roman" panose="02020603050405020304" pitchFamily="18" charset="0"/>
                        </a:rPr>
                        <m:t>=1000∙1,02−1000=1020−1000=20тг.</m:t>
                      </m:r>
                    </m:oMath>
                  </m:oMathPara>
                </a14:m>
                <a:endParaRPr lang="ru-RU" sz="28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807845" algn="l"/>
                  </a:tabLst>
                </a:pPr>
                <a:r>
                  <a:rPr lang="kk-KZ" sz="2800" b="1" dirty="0">
                    <a:latin typeface="Tahoma" panose="020B0604030504040204" pitchFamily="34" charset="0"/>
                    <a:ea typeface="Tahoma" panose="020B0604030504040204" pitchFamily="34" charset="0"/>
                    <a:cs typeface="Tahoma" panose="020B0604030504040204" pitchFamily="34" charset="0"/>
                  </a:rPr>
                  <a:t>							</a:t>
                </a:r>
                <a:r>
                  <a:rPr lang="kk-KZ" sz="2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Жауабы: С)</a:t>
                </a:r>
                <a:endParaRPr lang="ru-RU" sz="2800" dirty="0">
                  <a:solidFill>
                    <a:schemeClr val="accent6">
                      <a:lumMod val="50000"/>
                    </a:schemeClr>
                  </a:solidFill>
                  <a:effectLst/>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522513" y="2978535"/>
                <a:ext cx="11155681" cy="3379708"/>
              </a:xfrm>
              <a:prstGeom prst="rect">
                <a:avLst/>
              </a:prstGeom>
              <a:blipFill>
                <a:blip r:embed="rId2"/>
                <a:stretch>
                  <a:fillRect l="-1148" t="-2166" b="-2888"/>
                </a:stretch>
              </a:blipFill>
            </p:spPr>
            <p:txBody>
              <a:bodyPr/>
              <a:lstStyle/>
              <a:p>
                <a:r>
                  <a:rPr lang="ru-RU">
                    <a:noFill/>
                  </a:rPr>
                  <a:t> </a:t>
                </a:r>
              </a:p>
            </p:txBody>
          </p:sp>
        </mc:Fallback>
      </mc:AlternateContent>
      <p:pic>
        <p:nvPicPr>
          <p:cNvPr id="3" name="Рисунок 2"/>
          <p:cNvPicPr/>
          <p:nvPr/>
        </p:nvPicPr>
        <p:blipFill>
          <a:blip r:embed="rId3" cstate="print">
            <a:extLst>
              <a:ext uri="{28A0092B-C50C-407E-A947-70E740481C1C}">
                <a14:useLocalDpi xmlns:a14="http://schemas.microsoft.com/office/drawing/2010/main" val="0"/>
              </a:ext>
            </a:extLst>
          </a:blip>
          <a:stretch>
            <a:fillRect/>
          </a:stretch>
        </p:blipFill>
        <p:spPr>
          <a:xfrm>
            <a:off x="522513" y="319372"/>
            <a:ext cx="3542483" cy="2320073"/>
          </a:xfrm>
          <a:prstGeom prst="rect">
            <a:avLst/>
          </a:prstGeom>
        </p:spPr>
      </p:pic>
      <p:sp>
        <p:nvSpPr>
          <p:cNvPr id="4" name="Прямоугольник 3"/>
          <p:cNvSpPr/>
          <p:nvPr/>
        </p:nvSpPr>
        <p:spPr>
          <a:xfrm>
            <a:off x="4558937" y="683526"/>
            <a:ext cx="5588373" cy="707886"/>
          </a:xfrm>
          <a:prstGeom prst="rect">
            <a:avLst/>
          </a:prstGeom>
        </p:spPr>
        <p:txBody>
          <a:bodyPr wrap="square">
            <a:spAutoFit/>
          </a:bodyPr>
          <a:lstStyle/>
          <a:p>
            <a:r>
              <a:rPr lang="kk-KZ" sz="4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Үзіліссіз депозит </a:t>
            </a:r>
            <a:endParaRPr lang="ru-RU" sz="4000" dirty="0">
              <a:solidFill>
                <a:schemeClr val="accent6">
                  <a:lumMod val="50000"/>
                </a:schemeClr>
              </a:solidFill>
            </a:endParaRPr>
          </a:p>
        </p:txBody>
      </p:sp>
      <p:sp>
        <p:nvSpPr>
          <p:cNvPr id="5" name="Прямоугольник 4"/>
          <p:cNvSpPr/>
          <p:nvPr/>
        </p:nvSpPr>
        <p:spPr>
          <a:xfrm>
            <a:off x="5875443" y="1668645"/>
            <a:ext cx="1962396" cy="631711"/>
          </a:xfrm>
          <a:prstGeom prst="rect">
            <a:avLst/>
          </a:prstGeom>
        </p:spPr>
        <p:txBody>
          <a:bodyPr wrap="none">
            <a:spAutoFit/>
          </a:bodyPr>
          <a:lstStyle/>
          <a:p>
            <a:pPr algn="ctr">
              <a:lnSpc>
                <a:spcPct val="107000"/>
              </a:lnSpc>
              <a:spcAft>
                <a:spcPts val="800"/>
              </a:spcAft>
              <a:tabLst>
                <a:tab pos="1807845" algn="l"/>
              </a:tabLst>
            </a:pPr>
            <a:r>
              <a:rPr lang="kk-KZ" sz="36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Шешуі:</a:t>
            </a:r>
            <a:endParaRPr lang="ru-RU" sz="3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470072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3387062" y="645714"/>
            <a:ext cx="3998531" cy="691600"/>
          </a:xfrm>
          <a:prstGeom prst="rect">
            <a:avLst/>
          </a:prstGeom>
        </p:spPr>
        <p:txBody>
          <a:bodyPr wrap="none">
            <a:spAutoFit/>
          </a:bodyPr>
          <a:lstStyle/>
          <a:p>
            <a:pPr indent="449580" algn="just">
              <a:lnSpc>
                <a:spcPct val="107000"/>
              </a:lnSpc>
              <a:spcAft>
                <a:spcPts val="800"/>
              </a:spcAft>
            </a:pPr>
            <a:r>
              <a:rPr lang="kk-KZ" sz="4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Дескриптор:</a:t>
            </a:r>
            <a:endParaRPr lang="ru-RU" sz="4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Прямоугольник 5"/>
          <p:cNvSpPr/>
          <p:nvPr/>
        </p:nvSpPr>
        <p:spPr>
          <a:xfrm>
            <a:off x="927463" y="1762325"/>
            <a:ext cx="10058399" cy="3561488"/>
          </a:xfrm>
          <a:prstGeom prst="rect">
            <a:avLst/>
          </a:prstGeom>
        </p:spPr>
        <p:txBody>
          <a:bodyPr wrap="square">
            <a:spAutoFit/>
          </a:bodyPr>
          <a:lstStyle/>
          <a:p>
            <a:pPr algn="just">
              <a:lnSpc>
                <a:spcPct val="107000"/>
              </a:lnSpc>
              <a:spcAft>
                <a:spcPts val="800"/>
              </a:spcAft>
              <a:tabLst>
                <a:tab pos="1807845" algn="l"/>
              </a:tabLst>
            </a:pPr>
            <a:r>
              <a:rPr lang="kk-KZ" sz="2400" b="1" dirty="0">
                <a:latin typeface="Tahoma" panose="020B0604030504040204" pitchFamily="34" charset="0"/>
                <a:ea typeface="Tahoma" panose="020B0604030504040204" pitchFamily="34" charset="0"/>
                <a:cs typeface="Tahoma" panose="020B0604030504040204" pitchFamily="34" charset="0"/>
              </a:rPr>
              <a:t>№1.</a:t>
            </a:r>
            <a:r>
              <a:rPr lang="kk-KZ" sz="2400" dirty="0">
                <a:latin typeface="Tahoma" panose="020B0604030504040204" pitchFamily="34" charset="0"/>
                <a:ea typeface="Tahoma" panose="020B0604030504040204" pitchFamily="34" charset="0"/>
                <a:cs typeface="Tahoma" panose="020B0604030504040204" pitchFamily="34" charset="0"/>
              </a:rPr>
              <a:t> Егер 5% өсіммен 2 жылға 1000 теңгені депозитке қойғандағы екі жылда қосылған ақшаны табады, </a:t>
            </a:r>
            <a:r>
              <a:rPr lang="kk-KZ" sz="2400" b="1" dirty="0">
                <a:latin typeface="Tahoma" panose="020B0604030504040204" pitchFamily="34" charset="0"/>
                <a:ea typeface="Tahoma" panose="020B0604030504040204" pitchFamily="34" charset="0"/>
                <a:cs typeface="Tahoma" panose="020B0604030504040204" pitchFamily="34" charset="0"/>
              </a:rPr>
              <a:t>дәреже қасиеттерін қолданады.</a:t>
            </a:r>
          </a:p>
          <a:p>
            <a:pPr algn="just">
              <a:lnSpc>
                <a:spcPct val="107000"/>
              </a:lnSpc>
              <a:spcAft>
                <a:spcPts val="800"/>
              </a:spcAft>
              <a:tabLst>
                <a:tab pos="1807845" algn="l"/>
              </a:tabLst>
            </a:pPr>
            <a:endParaRPr lang="kk-KZ" sz="2400" dirty="0">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807845" algn="l"/>
              </a:tabLst>
            </a:pPr>
            <a:r>
              <a:rPr lang="kk-KZ" sz="2400" b="1" dirty="0">
                <a:latin typeface="Tahoma" panose="020B0604030504040204" pitchFamily="34" charset="0"/>
                <a:ea typeface="Tahoma" panose="020B0604030504040204" pitchFamily="34" charset="0"/>
                <a:cs typeface="Tahoma" panose="020B0604030504040204" pitchFamily="34" charset="0"/>
              </a:rPr>
              <a:t>№2</a:t>
            </a:r>
            <a:r>
              <a:rPr lang="kk-KZ" sz="2400" dirty="0">
                <a:latin typeface="Tahoma" panose="020B0604030504040204" pitchFamily="34" charset="0"/>
                <a:ea typeface="Tahoma" panose="020B0604030504040204" pitchFamily="34" charset="0"/>
                <a:cs typeface="Tahoma" panose="020B0604030504040204" pitchFamily="34" charset="0"/>
              </a:rPr>
              <a:t>. Егер 2% өсіммен бір жылға 1000теңгені депозитке қойғандағы 1 жылдан кейінгі қосылған ақшаны табады, </a:t>
            </a:r>
            <a:r>
              <a:rPr lang="kk-KZ" sz="2400" b="1" dirty="0">
                <a:latin typeface="Tahoma" panose="020B0604030504040204" pitchFamily="34" charset="0"/>
                <a:ea typeface="Tahoma" panose="020B0604030504040204" pitchFamily="34" charset="0"/>
                <a:cs typeface="Tahoma" panose="020B0604030504040204" pitchFamily="34" charset="0"/>
              </a:rPr>
              <a:t>ондық бөлшектерге амалдар қолданады.</a:t>
            </a:r>
            <a:endParaRPr lang="ru-RU" sz="2400" b="1" dirty="0">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tabLst>
                <a:tab pos="1807845" algn="l"/>
              </a:tabLst>
            </a:pPr>
            <a:r>
              <a:rPr lang="kk-KZ" sz="2400" dirty="0">
                <a:latin typeface="Tahoma" panose="020B0604030504040204" pitchFamily="34" charset="0"/>
                <a:ea typeface="Tahoma" panose="020B0604030504040204" pitchFamily="34" charset="0"/>
                <a:cs typeface="Tahoma" panose="020B0604030504040204" pitchFamily="34" charset="0"/>
              </a:rPr>
              <a:t>                           </a:t>
            </a:r>
            <a:endParaRPr lang="ru-RU"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876434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2" cstate="print">
            <a:extLst>
              <a:ext uri="{28A0092B-C50C-407E-A947-70E740481C1C}">
                <a14:useLocalDpi xmlns:a14="http://schemas.microsoft.com/office/drawing/2010/main" val="0"/>
              </a:ext>
            </a:extLst>
          </a:blip>
          <a:stretch>
            <a:fillRect/>
          </a:stretch>
        </p:blipFill>
        <p:spPr>
          <a:xfrm>
            <a:off x="5246652" y="1009857"/>
            <a:ext cx="6477679" cy="4827453"/>
          </a:xfrm>
          <a:prstGeom prst="rect">
            <a:avLst/>
          </a:prstGeom>
          <a:ln>
            <a:noFill/>
          </a:ln>
          <a:effectLst>
            <a:outerShdw blurRad="292100" dist="139700" dir="2700000" algn="tl" rotWithShape="0">
              <a:srgbClr val="333333">
                <a:alpha val="65000"/>
              </a:srgbClr>
            </a:outerShdw>
          </a:effectLst>
        </p:spPr>
      </p:pic>
      <p:sp>
        <p:nvSpPr>
          <p:cNvPr id="6" name="Прямоугольник 5"/>
          <p:cNvSpPr/>
          <p:nvPr/>
        </p:nvSpPr>
        <p:spPr>
          <a:xfrm>
            <a:off x="580977" y="1756399"/>
            <a:ext cx="4456669" cy="3046988"/>
          </a:xfrm>
          <a:prstGeom prst="rect">
            <a:avLst/>
          </a:prstGeom>
        </p:spPr>
        <p:txBody>
          <a:bodyPr wrap="none">
            <a:spAutoFit/>
          </a:bodyPr>
          <a:lstStyle/>
          <a:p>
            <a:pPr algn="ctr"/>
            <a:r>
              <a:rPr lang="kk-KZ" sz="4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Мұнараға</a:t>
            </a:r>
          </a:p>
          <a:p>
            <a:pPr algn="ctr"/>
            <a:r>
              <a:rPr lang="kk-KZ" sz="4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дейінгі </a:t>
            </a:r>
          </a:p>
          <a:p>
            <a:pPr algn="ctr"/>
            <a:r>
              <a:rPr lang="kk-KZ" sz="4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қашықтықты</a:t>
            </a:r>
          </a:p>
          <a:p>
            <a:pPr algn="ctr"/>
            <a:r>
              <a:rPr lang="kk-KZ" sz="48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 табу</a:t>
            </a:r>
            <a:endParaRPr lang="ru-RU" sz="48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526377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66606" y="892261"/>
            <a:ext cx="7903028" cy="3146567"/>
          </a:xfrm>
          <a:prstGeom prst="rect">
            <a:avLst/>
          </a:prstGeom>
        </p:spPr>
        <p:txBody>
          <a:bodyPr wrap="square">
            <a:spAutoFit/>
          </a:bodyPr>
          <a:lstStyle/>
          <a:p>
            <a:pPr algn="just">
              <a:lnSpc>
                <a:spcPct val="107000"/>
              </a:lnSpc>
              <a:spcAft>
                <a:spcPts val="800"/>
              </a:spcAft>
            </a:pPr>
            <a:r>
              <a:rPr lang="kk-KZ" sz="1700" b="1" dirty="0">
                <a:latin typeface="Tahoma" panose="020B0604030504040204" pitchFamily="34" charset="0"/>
                <a:ea typeface="Tahoma" panose="020B0604030504040204" pitchFamily="34" charset="0"/>
                <a:cs typeface="Tahoma" panose="020B0604030504040204" pitchFamily="34" charset="0"/>
              </a:rPr>
              <a:t>Маяк(мұнара) – ірі су қоймаларында, үлкен порттарда орналасқан. Навигациялық жабдықталған құрал, бұл кеменің су бетіндегі орналасу орнын анықтауға қолданылады. Мұнара төбесінде күндіз-түні белгі ретінде жарық жанып тұрады. Осы жарық арқылы кемелер, қайықтар бағдар түзейді. AD маягі радиусы 2м болатын конус тәрізді құрылыс. Маяк жағалаудан 50 м қашықтықта орналасқан. Жағалауға қарай келе жатқан екі кеменің маяк төбесімен арасындағы бұрыш 30</a:t>
            </a:r>
            <a:r>
              <a:rPr lang="kk-KZ" sz="1700" b="1" baseline="30000" dirty="0">
                <a:latin typeface="Tahoma" panose="020B0604030504040204" pitchFamily="34" charset="0"/>
                <a:ea typeface="Tahoma" panose="020B0604030504040204" pitchFamily="34" charset="0"/>
                <a:cs typeface="Tahoma" panose="020B0604030504040204" pitchFamily="34" charset="0"/>
              </a:rPr>
              <a:t>0</a:t>
            </a:r>
            <a:r>
              <a:rPr lang="kk-KZ" sz="1700" b="1" dirty="0">
                <a:latin typeface="Tahoma" panose="020B0604030504040204" pitchFamily="34" charset="0"/>
                <a:ea typeface="Tahoma" panose="020B0604030504040204" pitchFamily="34" charset="0"/>
                <a:cs typeface="Tahoma" panose="020B0604030504040204" pitchFamily="34" charset="0"/>
              </a:rPr>
              <a:t> және 45</a:t>
            </a:r>
            <a:r>
              <a:rPr lang="kk-KZ" sz="1700" b="1" baseline="30000" dirty="0">
                <a:latin typeface="Tahoma" panose="020B0604030504040204" pitchFamily="34" charset="0"/>
                <a:ea typeface="Tahoma" panose="020B0604030504040204" pitchFamily="34" charset="0"/>
                <a:cs typeface="Tahoma" panose="020B0604030504040204" pitchFamily="34" charset="0"/>
              </a:rPr>
              <a:t>0</a:t>
            </a:r>
            <a:r>
              <a:rPr lang="kk-KZ" sz="1700" b="1" dirty="0">
                <a:latin typeface="Tahoma" panose="020B0604030504040204" pitchFamily="34" charset="0"/>
                <a:ea typeface="Tahoma" panose="020B0604030504040204" pitchFamily="34" charset="0"/>
                <a:cs typeface="Tahoma" panose="020B0604030504040204" pitchFamily="34" charset="0"/>
              </a:rPr>
              <a:t>. Маяк биіктігі 75м. Сызбада  В  нүктесі орналасқан кеменің ұзындығы - 20 м. С нүктесі орналасқан кеме ұзындығы – 12м. В және С нүктелері кемелердің ұзындықтарының  ортасы. </a:t>
            </a:r>
            <a:endParaRPr lang="ru-RU" sz="1700" b="1" dirty="0">
              <a:effectLst/>
              <a:latin typeface="Tahoma" panose="020B0604030504040204" pitchFamily="34" charset="0"/>
              <a:ea typeface="Tahoma" panose="020B0604030504040204" pitchFamily="34" charset="0"/>
              <a:cs typeface="Tahoma" panose="020B0604030504040204" pitchFamily="34" charset="0"/>
            </a:endParaRPr>
          </a:p>
        </p:txBody>
      </p:sp>
      <p:pic>
        <p:nvPicPr>
          <p:cNvPr id="3" name="Рисунок 2"/>
          <p:cNvPicPr/>
          <p:nvPr/>
        </p:nvPicPr>
        <p:blipFill>
          <a:blip r:embed="rId2" cstate="print">
            <a:extLst>
              <a:ext uri="{28A0092B-C50C-407E-A947-70E740481C1C}">
                <a14:useLocalDpi xmlns:a14="http://schemas.microsoft.com/office/drawing/2010/main" val="0"/>
              </a:ext>
            </a:extLst>
          </a:blip>
          <a:stretch>
            <a:fillRect/>
          </a:stretch>
        </p:blipFill>
        <p:spPr>
          <a:xfrm>
            <a:off x="302943" y="1088204"/>
            <a:ext cx="3433034" cy="2569396"/>
          </a:xfrm>
          <a:prstGeom prst="rect">
            <a:avLst/>
          </a:prstGeom>
        </p:spPr>
      </p:pic>
      <p:sp>
        <p:nvSpPr>
          <p:cNvPr id="4" name="Прямоугольник 3"/>
          <p:cNvSpPr/>
          <p:nvPr/>
        </p:nvSpPr>
        <p:spPr>
          <a:xfrm>
            <a:off x="302943" y="246723"/>
            <a:ext cx="11375251" cy="584775"/>
          </a:xfrm>
          <a:prstGeom prst="rect">
            <a:avLst/>
          </a:prstGeom>
        </p:spPr>
        <p:txBody>
          <a:bodyPr wrap="square">
            <a:spAutoFit/>
          </a:bodyPr>
          <a:lstStyle/>
          <a:p>
            <a:pPr algn="ctr"/>
            <a:r>
              <a:rPr lang="kk-KZ" sz="32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Мұнараға дейінгі  қашықтықты табу</a:t>
            </a:r>
            <a:endParaRPr lang="ru-RU" sz="32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mc:AlternateContent xmlns:mc="http://schemas.openxmlformats.org/markup-compatibility/2006" xmlns:a14="http://schemas.microsoft.com/office/drawing/2010/main">
        <mc:Choice Requires="a14">
          <p:sp>
            <p:nvSpPr>
              <p:cNvPr id="5" name="Прямоугольник 4"/>
              <p:cNvSpPr/>
              <p:nvPr/>
            </p:nvSpPr>
            <p:spPr>
              <a:xfrm>
                <a:off x="302943" y="4303138"/>
                <a:ext cx="11325498" cy="1894493"/>
              </a:xfrm>
              <a:prstGeom prst="rect">
                <a:avLst/>
              </a:prstGeom>
            </p:spPr>
            <p:txBody>
              <a:bodyPr wrap="square">
                <a:spAutoFit/>
              </a:bodyPr>
              <a:lstStyle/>
              <a:p>
                <a:pPr>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№1. АС</a:t>
                </a:r>
                <a:r>
                  <a:rPr lang="en-AE" sz="1600" b="1" dirty="0">
                    <a:latin typeface="Tahoma" panose="020B0604030504040204" pitchFamily="34" charset="0"/>
                    <a:ea typeface="Tahoma" panose="020B0604030504040204" pitchFamily="34" charset="0"/>
                    <a:cs typeface="Tahoma" panose="020B0604030504040204" pitchFamily="34" charset="0"/>
                  </a:rPr>
                  <a:t>D </a:t>
                </a:r>
                <a:r>
                  <a:rPr lang="kk-KZ" sz="1600" b="1" dirty="0">
                    <a:latin typeface="Tahoma" panose="020B0604030504040204" pitchFamily="34" charset="0"/>
                    <a:ea typeface="Tahoma" panose="020B0604030504040204" pitchFamily="34" charset="0"/>
                    <a:cs typeface="Tahoma" panose="020B0604030504040204" pitchFamily="34" charset="0"/>
                  </a:rPr>
                  <a:t>бұрышының шамасы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А) 135</a:t>
                </a:r>
                <a:r>
                  <a:rPr lang="kk-KZ" sz="1600" b="1" baseline="30000" dirty="0">
                    <a:solidFill>
                      <a:srgbClr val="7030A0"/>
                    </a:solidFill>
                    <a:latin typeface="Tahoma" panose="020B0604030504040204" pitchFamily="34" charset="0"/>
                    <a:ea typeface="Tahoma" panose="020B0604030504040204" pitchFamily="34" charset="0"/>
                    <a:cs typeface="Tahoma" panose="020B0604030504040204" pitchFamily="34" charset="0"/>
                  </a:rPr>
                  <a:t>0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В ) 45</a:t>
                </a:r>
                <a:r>
                  <a:rPr lang="kk-KZ" sz="1600" b="1" baseline="30000" dirty="0">
                    <a:solidFill>
                      <a:srgbClr val="7030A0"/>
                    </a:solidFill>
                    <a:latin typeface="Tahoma" panose="020B0604030504040204" pitchFamily="34" charset="0"/>
                    <a:ea typeface="Tahoma" panose="020B0604030504040204" pitchFamily="34" charset="0"/>
                    <a:cs typeface="Tahoma" panose="020B0604030504040204" pitchFamily="34" charset="0"/>
                  </a:rPr>
                  <a:t>0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С)  30</a:t>
                </a:r>
                <a:r>
                  <a:rPr lang="kk-KZ" sz="1600" b="1" baseline="30000" dirty="0">
                    <a:solidFill>
                      <a:srgbClr val="7030A0"/>
                    </a:solidFill>
                    <a:latin typeface="Tahoma" panose="020B0604030504040204" pitchFamily="34" charset="0"/>
                    <a:ea typeface="Tahoma" panose="020B0604030504040204" pitchFamily="34" charset="0"/>
                    <a:cs typeface="Tahoma" panose="020B0604030504040204" pitchFamily="34" charset="0"/>
                  </a:rPr>
                  <a:t>0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a:t>
                </a:r>
                <a:r>
                  <a:rPr lang="en-AE" sz="1600" b="1" dirty="0">
                    <a:solidFill>
                      <a:srgbClr val="7030A0"/>
                    </a:solidFill>
                    <a:latin typeface="Tahoma" panose="020B0604030504040204" pitchFamily="34" charset="0"/>
                    <a:ea typeface="Tahoma" panose="020B0604030504040204" pitchFamily="34" charset="0"/>
                    <a:cs typeface="Tahoma" panose="020B0604030504040204" pitchFamily="34" charset="0"/>
                  </a:rPr>
                  <a:t>D) 75</a:t>
                </a:r>
                <a:r>
                  <a:rPr lang="en-AE" sz="1600" b="1" baseline="30000" dirty="0">
                    <a:solidFill>
                      <a:srgbClr val="7030A0"/>
                    </a:solidFill>
                    <a:latin typeface="Tahoma" panose="020B0604030504040204" pitchFamily="34" charset="0"/>
                    <a:ea typeface="Tahoma" panose="020B0604030504040204" pitchFamily="34" charset="0"/>
                    <a:cs typeface="Tahoma" panose="020B0604030504040204" pitchFamily="34" charset="0"/>
                  </a:rPr>
                  <a:t>0</a:t>
                </a:r>
                <a:endParaRPr lang="ru-RU" sz="1600" b="1" dirty="0">
                  <a:solidFill>
                    <a:srgbClr val="7030A0"/>
                  </a:solidFill>
                  <a:effectLst/>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a:t>
                </a:r>
                <a:r>
                  <a:rPr lang="ru-RU" sz="1600" b="1" dirty="0">
                    <a:latin typeface="Tahoma" panose="020B0604030504040204" pitchFamily="34" charset="0"/>
                    <a:ea typeface="Tahoma" panose="020B0604030504040204" pitchFamily="34" charset="0"/>
                    <a:cs typeface="Tahoma" panose="020B0604030504040204" pitchFamily="34" charset="0"/>
                  </a:rPr>
                  <a:t>2 </a:t>
                </a:r>
                <a:r>
                  <a:rPr lang="kk-KZ" sz="1600" b="1" dirty="0">
                    <a:latin typeface="Tahoma" panose="020B0604030504040204" pitchFamily="34" charset="0"/>
                    <a:ea typeface="Tahoma" panose="020B0604030504040204" pitchFamily="34" charset="0"/>
                    <a:cs typeface="Tahoma" panose="020B0604030504040204" pitchFamily="34" charset="0"/>
                  </a:rPr>
                  <a:t>. А</a:t>
                </a:r>
                <a:r>
                  <a:rPr lang="en-AE" sz="1600" b="1" dirty="0">
                    <a:latin typeface="Tahoma" panose="020B0604030504040204" pitchFamily="34" charset="0"/>
                    <a:ea typeface="Tahoma" panose="020B0604030504040204" pitchFamily="34" charset="0"/>
                    <a:cs typeface="Tahoma" panose="020B0604030504040204" pitchFamily="34" charset="0"/>
                  </a:rPr>
                  <a:t>BD </a:t>
                </a:r>
                <a:r>
                  <a:rPr lang="kk-KZ" sz="1600" b="1" dirty="0">
                    <a:latin typeface="Tahoma" panose="020B0604030504040204" pitchFamily="34" charset="0"/>
                    <a:ea typeface="Tahoma" panose="020B0604030504040204" pitchFamily="34" charset="0"/>
                    <a:cs typeface="Tahoma" panose="020B0604030504040204" pitchFamily="34" charset="0"/>
                  </a:rPr>
                  <a:t>бұрышының шамасы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А)</a:t>
                </a:r>
                <a:r>
                  <a:rPr lang="ru-RU" sz="1600" b="1" dirty="0">
                    <a:solidFill>
                      <a:srgbClr val="7030A0"/>
                    </a:solidFill>
                    <a:latin typeface="Tahoma" panose="020B0604030504040204" pitchFamily="34" charset="0"/>
                    <a:ea typeface="Tahoma" panose="020B0604030504040204" pitchFamily="34" charset="0"/>
                    <a:cs typeface="Tahoma" panose="020B0604030504040204" pitchFamily="34" charset="0"/>
                  </a:rPr>
                  <a:t> 30</a:t>
                </a:r>
                <a:r>
                  <a:rPr lang="kk-KZ" sz="1600" b="1" baseline="30000" dirty="0">
                    <a:solidFill>
                      <a:srgbClr val="7030A0"/>
                    </a:solidFill>
                    <a:latin typeface="Tahoma" panose="020B0604030504040204" pitchFamily="34" charset="0"/>
                    <a:ea typeface="Tahoma" panose="020B0604030504040204" pitchFamily="34" charset="0"/>
                    <a:cs typeface="Tahoma" panose="020B0604030504040204" pitchFamily="34" charset="0"/>
                  </a:rPr>
                  <a:t>0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В ) </a:t>
                </a:r>
                <a:r>
                  <a:rPr lang="ru-RU" sz="1600" b="1" dirty="0">
                    <a:solidFill>
                      <a:srgbClr val="7030A0"/>
                    </a:solidFill>
                    <a:latin typeface="Tahoma" panose="020B0604030504040204" pitchFamily="34" charset="0"/>
                    <a:ea typeface="Tahoma" panose="020B0604030504040204" pitchFamily="34" charset="0"/>
                    <a:cs typeface="Tahoma" panose="020B0604030504040204" pitchFamily="34" charset="0"/>
                  </a:rPr>
                  <a:t>7</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5</a:t>
                </a:r>
                <a:r>
                  <a:rPr lang="kk-KZ" sz="1600" b="1" baseline="30000" dirty="0">
                    <a:solidFill>
                      <a:srgbClr val="7030A0"/>
                    </a:solidFill>
                    <a:latin typeface="Tahoma" panose="020B0604030504040204" pitchFamily="34" charset="0"/>
                    <a:ea typeface="Tahoma" panose="020B0604030504040204" pitchFamily="34" charset="0"/>
                    <a:cs typeface="Tahoma" panose="020B0604030504040204" pitchFamily="34" charset="0"/>
                  </a:rPr>
                  <a:t>0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С) </a:t>
                </a:r>
                <a:r>
                  <a:rPr lang="ru-RU" sz="1600" b="1" dirty="0">
                    <a:solidFill>
                      <a:srgbClr val="7030A0"/>
                    </a:solidFill>
                    <a:latin typeface="Tahoma" panose="020B0604030504040204" pitchFamily="34" charset="0"/>
                    <a:ea typeface="Tahoma" panose="020B0604030504040204" pitchFamily="34" charset="0"/>
                    <a:cs typeface="Tahoma" panose="020B0604030504040204" pitchFamily="34" charset="0"/>
                  </a:rPr>
                  <a:t> 45</a:t>
                </a:r>
                <a:r>
                  <a:rPr lang="kk-KZ" sz="1600" b="1" baseline="30000" dirty="0">
                    <a:solidFill>
                      <a:srgbClr val="7030A0"/>
                    </a:solidFill>
                    <a:latin typeface="Tahoma" panose="020B0604030504040204" pitchFamily="34" charset="0"/>
                    <a:ea typeface="Tahoma" panose="020B0604030504040204" pitchFamily="34" charset="0"/>
                    <a:cs typeface="Tahoma" panose="020B0604030504040204" pitchFamily="34" charset="0"/>
                  </a:rPr>
                  <a:t>0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a:t>
                </a:r>
                <a:r>
                  <a:rPr lang="en-AE" sz="1600" b="1" dirty="0">
                    <a:solidFill>
                      <a:srgbClr val="7030A0"/>
                    </a:solidFill>
                    <a:latin typeface="Tahoma" panose="020B0604030504040204" pitchFamily="34" charset="0"/>
                    <a:ea typeface="Tahoma" panose="020B0604030504040204" pitchFamily="34" charset="0"/>
                    <a:cs typeface="Tahoma" panose="020B0604030504040204" pitchFamily="34" charset="0"/>
                  </a:rPr>
                  <a:t>D</a:t>
                </a:r>
                <a:r>
                  <a:rPr lang="ru-RU" sz="1600" b="1" dirty="0">
                    <a:solidFill>
                      <a:srgbClr val="7030A0"/>
                    </a:solidFill>
                    <a:latin typeface="Tahoma" panose="020B0604030504040204" pitchFamily="34" charset="0"/>
                    <a:ea typeface="Tahoma" panose="020B0604030504040204" pitchFamily="34" charset="0"/>
                    <a:cs typeface="Tahoma" panose="020B0604030504040204" pitchFamily="34" charset="0"/>
                  </a:rPr>
                  <a:t>)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135</a:t>
                </a:r>
                <a:r>
                  <a:rPr lang="kk-KZ" sz="1600" b="1" baseline="30000" dirty="0">
                    <a:solidFill>
                      <a:srgbClr val="7030A0"/>
                    </a:solidFill>
                    <a:latin typeface="Tahoma" panose="020B0604030504040204" pitchFamily="34" charset="0"/>
                    <a:ea typeface="Tahoma" panose="020B0604030504040204" pitchFamily="34" charset="0"/>
                    <a:cs typeface="Tahoma" panose="020B0604030504040204" pitchFamily="34" charset="0"/>
                  </a:rPr>
                  <a:t>0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a:t>
                </a:r>
                <a:endParaRPr lang="ru-RU" sz="1600" b="1" dirty="0">
                  <a:solidFill>
                    <a:srgbClr val="7030A0"/>
                  </a:solidFill>
                  <a:effectLst/>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№3. В  кемесінен жағалауға дейінгі қашықтық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А) </a:t>
                </a:r>
                <a14:m>
                  <m:oMath xmlns:m="http://schemas.openxmlformats.org/officeDocument/2006/math">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𝟕𝟓</m:t>
                    </m:r>
                    <m:rad>
                      <m:radPr>
                        <m:degHide m:val="on"/>
                        <m:ctrlPr>
                          <a:rPr lang="ru-RU"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ctrlPr>
                      </m:radPr>
                      <m:deg/>
                      <m:e>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𝟑</m:t>
                        </m:r>
                      </m:e>
                    </m:rad>
                  </m:oMath>
                </a14:m>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м       В) (</a:t>
                </a:r>
                <a14:m>
                  <m:oMath xmlns:m="http://schemas.openxmlformats.org/officeDocument/2006/math">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𝟕𝟓</m:t>
                    </m:r>
                    <m:rad>
                      <m:radPr>
                        <m:degHide m:val="on"/>
                        <m:ctrlPr>
                          <a:rPr lang="ru-RU"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ctrlPr>
                      </m:radPr>
                      <m:deg/>
                      <m:e>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𝟑</m:t>
                        </m:r>
                      </m:e>
                    </m:rad>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m:t>
                    </m:r>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𝟔𝟐</m:t>
                    </m:r>
                  </m:oMath>
                </a14:m>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м    С)  </a:t>
                </a:r>
                <a14:m>
                  <m:oMath xmlns:m="http://schemas.openxmlformats.org/officeDocument/2006/math">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𝟓𝟎</m:t>
                    </m:r>
                    <m:rad>
                      <m:radPr>
                        <m:degHide m:val="on"/>
                        <m:ctrlPr>
                          <a:rPr lang="ru-RU"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ctrlPr>
                      </m:radPr>
                      <m:deg/>
                      <m:e>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𝟑</m:t>
                        </m:r>
                      </m:e>
                    </m:rad>
                  </m:oMath>
                </a14:m>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a:t>
                </a:r>
                <a:r>
                  <a:rPr lang="en-AE" sz="1600" b="1" dirty="0">
                    <a:solidFill>
                      <a:srgbClr val="7030A0"/>
                    </a:solidFill>
                    <a:latin typeface="Tahoma" panose="020B0604030504040204" pitchFamily="34" charset="0"/>
                    <a:ea typeface="Tahoma" panose="020B0604030504040204" pitchFamily="34" charset="0"/>
                    <a:cs typeface="Tahoma" panose="020B0604030504040204" pitchFamily="34" charset="0"/>
                  </a:rPr>
                  <a:t>D</a:t>
                </a:r>
                <a:r>
                  <a:rPr lang="ru-RU" sz="1600" b="1" dirty="0">
                    <a:solidFill>
                      <a:srgbClr val="7030A0"/>
                    </a:solidFill>
                    <a:latin typeface="Tahoma" panose="020B0604030504040204" pitchFamily="34" charset="0"/>
                    <a:ea typeface="Tahoma" panose="020B0604030504040204" pitchFamily="34" charset="0"/>
                    <a:cs typeface="Tahoma" panose="020B0604030504040204" pitchFamily="34" charset="0"/>
                  </a:rPr>
                  <a:t>) 150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м</a:t>
                </a:r>
                <a:endParaRPr lang="ru-RU" sz="1600" b="1" dirty="0">
                  <a:solidFill>
                    <a:srgbClr val="7030A0"/>
                  </a:solidFill>
                  <a:effectLst/>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№4. С кемесінен жағалауға дейінгі қашықтық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А) 75 м       В) 25 м        С)  17 м        D) </a:t>
                </a:r>
                <a14:m>
                  <m:oMath xmlns:m="http://schemas.openxmlformats.org/officeDocument/2006/math">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𝟐𝟓</m:t>
                    </m:r>
                    <m:rad>
                      <m:radPr>
                        <m:degHide m:val="on"/>
                        <m:ctrlPr>
                          <a:rPr lang="ru-RU"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ctrlPr>
                      </m:radPr>
                      <m:deg/>
                      <m:e>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𝟑</m:t>
                        </m:r>
                      </m:e>
                    </m:rad>
                  </m:oMath>
                </a14:m>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м</a:t>
                </a:r>
                <a:endParaRPr lang="ru-RU" sz="1600" b="1" dirty="0">
                  <a:solidFill>
                    <a:srgbClr val="7030A0"/>
                  </a:solidFill>
                  <a:effectLst/>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kk-KZ" sz="1600" b="1" dirty="0">
                    <a:latin typeface="Tahoma" panose="020B0604030504040204" pitchFamily="34" charset="0"/>
                    <a:ea typeface="Tahoma" panose="020B0604030504040204" pitchFamily="34" charset="0"/>
                    <a:cs typeface="Tahoma" panose="020B0604030504040204" pitchFamily="34" charset="0"/>
                  </a:rPr>
                  <a:t>№5. В және С кемелері арасындағы қашықтық    </a:t>
                </a:r>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А) </a:t>
                </a:r>
                <a14:m>
                  <m:oMath xmlns:m="http://schemas.openxmlformats.org/officeDocument/2006/math">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𝟕𝟓</m:t>
                    </m:r>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 </m:t>
                    </m:r>
                  </m:oMath>
                </a14:m>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м       В) 75 (</a:t>
                </a:r>
                <a14:m>
                  <m:oMath xmlns:m="http://schemas.openxmlformats.org/officeDocument/2006/math">
                    <m:rad>
                      <m:radPr>
                        <m:degHide m:val="on"/>
                        <m:ctrlPr>
                          <a:rPr lang="ru-RU"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ctrlPr>
                      </m:radPr>
                      <m:deg/>
                      <m:e>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𝟑</m:t>
                        </m:r>
                      </m:e>
                    </m:rad>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m:t>
                    </m:r>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𝟏</m:t>
                    </m:r>
                  </m:oMath>
                </a14:m>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м   С)  </a:t>
                </a:r>
                <a14:m>
                  <m:oMath xmlns:m="http://schemas.openxmlformats.org/officeDocument/2006/math">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𝟏𝟓𝟎</m:t>
                    </m:r>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 </m:t>
                    </m:r>
                  </m:oMath>
                </a14:m>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м   D)  (</a:t>
                </a:r>
                <a14:m>
                  <m:oMath xmlns:m="http://schemas.openxmlformats.org/officeDocument/2006/math">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𝟕𝟓</m:t>
                    </m:r>
                    <m:rad>
                      <m:radPr>
                        <m:degHide m:val="on"/>
                        <m:ctrlPr>
                          <a:rPr lang="ru-RU"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ctrlPr>
                      </m:radPr>
                      <m:deg/>
                      <m:e>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𝟑</m:t>
                        </m:r>
                      </m:e>
                    </m:rad>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m:t>
                    </m:r>
                    <m:r>
                      <a:rPr lang="kk-KZ" sz="1600" b="1" i="1">
                        <a:solidFill>
                          <a:srgbClr val="7030A0"/>
                        </a:solidFill>
                        <a:latin typeface="Cambria Math" panose="02040503050406030204" pitchFamily="18" charset="0"/>
                        <a:ea typeface="Calibri" panose="020F0502020204030204" pitchFamily="34" charset="0"/>
                        <a:cs typeface="Times New Roman" panose="02020603050405020304" pitchFamily="18" charset="0"/>
                      </a:rPr>
                      <m:t>𝟗𝟏</m:t>
                    </m:r>
                  </m:oMath>
                </a14:m>
                <a:r>
                  <a:rPr lang="kk-KZ" sz="1600" b="1" dirty="0">
                    <a:solidFill>
                      <a:srgbClr val="7030A0"/>
                    </a:solidFill>
                    <a:latin typeface="Tahoma" panose="020B0604030504040204" pitchFamily="34" charset="0"/>
                    <a:ea typeface="Tahoma" panose="020B0604030504040204" pitchFamily="34" charset="0"/>
                    <a:cs typeface="Tahoma" panose="020B0604030504040204" pitchFamily="34" charset="0"/>
                  </a:rPr>
                  <a:t>) м</a:t>
                </a:r>
                <a:endParaRPr lang="ru-RU" sz="1600" b="1" dirty="0">
                  <a:solidFill>
                    <a:srgbClr val="7030A0"/>
                  </a:solidFill>
                  <a:effectLst/>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5" name="Прямоугольник 4"/>
              <p:cNvSpPr>
                <a:spLocks noRot="1" noChangeAspect="1" noMove="1" noResize="1" noEditPoints="1" noAdjustHandles="1" noChangeArrowheads="1" noChangeShapeType="1" noTextEdit="1"/>
              </p:cNvSpPr>
              <p:nvPr/>
            </p:nvSpPr>
            <p:spPr>
              <a:xfrm>
                <a:off x="302943" y="4303138"/>
                <a:ext cx="11325498" cy="1894493"/>
              </a:xfrm>
              <a:prstGeom prst="rect">
                <a:avLst/>
              </a:prstGeom>
              <a:blipFill>
                <a:blip r:embed="rId3"/>
                <a:stretch>
                  <a:fillRect l="-323" t="-1286" b="-1608"/>
                </a:stretch>
              </a:blipFill>
            </p:spPr>
            <p:txBody>
              <a:bodyPr/>
              <a:lstStyle/>
              <a:p>
                <a:r>
                  <a:rPr lang="ru-RU">
                    <a:noFill/>
                  </a:rPr>
                  <a:t> </a:t>
                </a:r>
              </a:p>
            </p:txBody>
          </p:sp>
        </mc:Fallback>
      </mc:AlternateContent>
    </p:spTree>
    <p:extLst>
      <p:ext uri="{BB962C8B-B14F-4D97-AF65-F5344CB8AC3E}">
        <p14:creationId xmlns:p14="http://schemas.microsoft.com/office/powerpoint/2010/main" val="288461369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Прямоугольник 5"/>
              <p:cNvSpPr/>
              <p:nvPr/>
            </p:nvSpPr>
            <p:spPr>
              <a:xfrm>
                <a:off x="418013" y="1039463"/>
                <a:ext cx="10816046" cy="5591659"/>
              </a:xfrm>
              <a:prstGeom prst="rect">
                <a:avLst/>
              </a:prstGeom>
            </p:spPr>
            <p:txBody>
              <a:bodyPr wrap="square">
                <a:spAutoFit/>
              </a:bodyPr>
              <a:lstStyle/>
              <a:p>
                <a:pPr>
                  <a:lnSpc>
                    <a:spcPct val="107000"/>
                  </a:lnSpc>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№1.  AP және  BD  түзулері параллель оларды АС түзуі қиғандағы ішкі айқыш бұрыштар тең:</a:t>
                </a:r>
              </a:p>
              <a:p>
                <a:pPr>
                  <a:lnSpc>
                    <a:spcPct val="107000"/>
                  </a:lnSpc>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en-AE" sz="1600" b="0" i="1">
                        <a:latin typeface="Cambria Math" panose="02040503050406030204" pitchFamily="18" charset="0"/>
                        <a:ea typeface="Calibri" panose="020F0502020204030204" pitchFamily="34" charset="0"/>
                        <a:cs typeface="Times New Roman" panose="02020603050405020304" pitchFamily="18" charset="0"/>
                      </a:rPr>
                      <m:t>&lt;</m:t>
                    </m:r>
                  </m:oMath>
                </a14:m>
                <a:r>
                  <a:rPr lang="en-AE" sz="1600" dirty="0">
                    <a:latin typeface="Tahoma" panose="020B0604030504040204" pitchFamily="34" charset="0"/>
                    <a:ea typeface="Tahoma" panose="020B0604030504040204" pitchFamily="34" charset="0"/>
                    <a:cs typeface="Tahoma" panose="020B0604030504040204" pitchFamily="34" charset="0"/>
                  </a:rPr>
                  <a:t>A</a:t>
                </a:r>
                <a:r>
                  <a:rPr lang="kk-KZ" sz="1600" dirty="0">
                    <a:latin typeface="Tahoma" panose="020B0604030504040204" pitchFamily="34" charset="0"/>
                    <a:ea typeface="Tahoma" panose="020B0604030504040204" pitchFamily="34" charset="0"/>
                    <a:cs typeface="Tahoma" panose="020B0604030504040204" pitchFamily="34" charset="0"/>
                  </a:rPr>
                  <a:t>С</a:t>
                </a:r>
                <a:r>
                  <a:rPr lang="en-AE" sz="1600" dirty="0">
                    <a:latin typeface="Tahoma" panose="020B0604030504040204" pitchFamily="34" charset="0"/>
                    <a:ea typeface="Tahoma" panose="020B0604030504040204" pitchFamily="34" charset="0"/>
                    <a:cs typeface="Tahoma" panose="020B0604030504040204" pitchFamily="34" charset="0"/>
                  </a:rPr>
                  <a:t>D = </a:t>
                </a:r>
                <a14:m>
                  <m:oMath xmlns:m="http://schemas.openxmlformats.org/officeDocument/2006/math">
                    <m:r>
                      <a:rPr lang="en-AE" sz="1600" b="0" i="1">
                        <a:latin typeface="Cambria Math" panose="02040503050406030204" pitchFamily="18" charset="0"/>
                        <a:ea typeface="Calibri" panose="020F0502020204030204" pitchFamily="34" charset="0"/>
                        <a:cs typeface="Times New Roman" panose="02020603050405020304" pitchFamily="18" charset="0"/>
                      </a:rPr>
                      <m:t>&lt;</m:t>
                    </m:r>
                  </m:oMath>
                </a14:m>
                <a:r>
                  <a:rPr lang="en-AE" sz="1600" dirty="0">
                    <a:latin typeface="Tahoma" panose="020B0604030504040204" pitchFamily="34" charset="0"/>
                    <a:ea typeface="Tahoma" panose="020B0604030504040204" pitchFamily="34" charset="0"/>
                    <a:cs typeface="Tahoma" panose="020B0604030504040204" pitchFamily="34" charset="0"/>
                  </a:rPr>
                  <a:t>PA</a:t>
                </a:r>
                <a:r>
                  <a:rPr lang="kk-KZ" sz="1600" dirty="0">
                    <a:latin typeface="Tahoma" panose="020B0604030504040204" pitchFamily="34" charset="0"/>
                    <a:ea typeface="Tahoma" panose="020B0604030504040204" pitchFamily="34" charset="0"/>
                    <a:cs typeface="Tahoma" panose="020B0604030504040204" pitchFamily="34" charset="0"/>
                  </a:rPr>
                  <a:t>С </a:t>
                </a:r>
                <a:r>
                  <a:rPr lang="en-AE" sz="16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45</a:t>
                </a:r>
                <a:r>
                  <a:rPr lang="en-AE" sz="1600" baseline="30000" dirty="0">
                    <a:latin typeface="Tahoma" panose="020B0604030504040204" pitchFamily="34" charset="0"/>
                    <a:ea typeface="Tahoma" panose="020B0604030504040204" pitchFamily="34" charset="0"/>
                    <a:cs typeface="Tahoma" panose="020B0604030504040204" pitchFamily="34" charset="0"/>
                  </a:rPr>
                  <a:t>0</a:t>
                </a:r>
                <a:r>
                  <a:rPr lang="en-AE" sz="16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									</a:t>
                </a:r>
                <a:r>
                  <a:rPr lang="en-AE" sz="1600" dirty="0">
                    <a:latin typeface="Tahoma" panose="020B0604030504040204" pitchFamily="34" charset="0"/>
                    <a:ea typeface="Tahoma" panose="020B0604030504040204" pitchFamily="34" charset="0"/>
                    <a:cs typeface="Tahoma" panose="020B0604030504040204" pitchFamily="34" charset="0"/>
                  </a:rPr>
                  <a:t>  </a:t>
                </a:r>
                <a:r>
                  <a:rPr lang="kk-KZ" sz="16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Жауабы: В</a:t>
                </a:r>
                <a:endParaRPr lang="ru-RU" sz="1600" b="1" dirty="0">
                  <a:solidFill>
                    <a:schemeClr val="accent6">
                      <a:lumMod val="75000"/>
                    </a:schemeClr>
                  </a:solidFill>
                  <a:effectLst/>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№2. AP және  BD  түзулері параллель оларды АВ  түзуі қиғандағы ішкі айқыш бұрыштар тең : </a:t>
                </a:r>
                <a14:m>
                  <m:oMath xmlns:m="http://schemas.openxmlformats.org/officeDocument/2006/math">
                    <m:r>
                      <a:rPr lang="kk-KZ" sz="1600" b="0" i="1">
                        <a:latin typeface="Cambria Math" panose="02040503050406030204" pitchFamily="18" charset="0"/>
                        <a:ea typeface="Calibri" panose="020F0502020204030204" pitchFamily="34" charset="0"/>
                        <a:cs typeface="Times New Roman" panose="02020603050405020304" pitchFamily="18" charset="0"/>
                      </a:rPr>
                      <m:t>&lt;</m:t>
                    </m:r>
                  </m:oMath>
                </a14:m>
                <a:r>
                  <a:rPr lang="kk-KZ" sz="1600" dirty="0">
                    <a:latin typeface="Tahoma" panose="020B0604030504040204" pitchFamily="34" charset="0"/>
                    <a:ea typeface="Tahoma" panose="020B0604030504040204" pitchFamily="34" charset="0"/>
                    <a:cs typeface="Tahoma" panose="020B0604030504040204" pitchFamily="34" charset="0"/>
                  </a:rPr>
                  <a:t>ABD=</a:t>
                </a:r>
                <a14:m>
                  <m:oMath xmlns:m="http://schemas.openxmlformats.org/officeDocument/2006/math">
                    <m:r>
                      <a:rPr lang="kk-KZ" sz="1600" b="0" i="1">
                        <a:latin typeface="Cambria Math" panose="02040503050406030204" pitchFamily="18" charset="0"/>
                        <a:ea typeface="Calibri" panose="020F0502020204030204" pitchFamily="34" charset="0"/>
                        <a:cs typeface="Times New Roman" panose="02020603050405020304" pitchFamily="18" charset="0"/>
                      </a:rPr>
                      <m:t>&lt;</m:t>
                    </m:r>
                  </m:oMath>
                </a14:m>
                <a:r>
                  <a:rPr lang="kk-KZ" sz="1600" dirty="0">
                    <a:latin typeface="Tahoma" panose="020B0604030504040204" pitchFamily="34" charset="0"/>
                    <a:ea typeface="Tahoma" panose="020B0604030504040204" pitchFamily="34" charset="0"/>
                    <a:cs typeface="Tahoma" panose="020B0604030504040204" pitchFamily="34" charset="0"/>
                  </a:rPr>
                  <a:t>PAB= 30</a:t>
                </a:r>
                <a:r>
                  <a:rPr lang="kk-KZ" sz="1600" baseline="30000" dirty="0">
                    <a:latin typeface="Tahoma" panose="020B0604030504040204" pitchFamily="34" charset="0"/>
                    <a:ea typeface="Tahoma" panose="020B0604030504040204" pitchFamily="34" charset="0"/>
                    <a:cs typeface="Tahoma" panose="020B0604030504040204" pitchFamily="34" charset="0"/>
                  </a:rPr>
                  <a:t>0</a:t>
                </a:r>
                <a:r>
                  <a:rPr lang="kk-KZ" sz="1600" dirty="0">
                    <a:latin typeface="Tahoma" panose="020B0604030504040204" pitchFamily="34" charset="0"/>
                    <a:ea typeface="Tahoma" panose="020B0604030504040204" pitchFamily="34" charset="0"/>
                    <a:cs typeface="Tahoma" panose="020B0604030504040204" pitchFamily="34" charset="0"/>
                  </a:rPr>
                  <a:t>.    										 </a:t>
                </a:r>
                <a:r>
                  <a:rPr lang="kk-KZ" sz="16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Жауабы: А</a:t>
                </a:r>
                <a:endParaRPr lang="ru-RU" sz="1600" b="1" dirty="0">
                  <a:solidFill>
                    <a:schemeClr val="accent6">
                      <a:lumMod val="75000"/>
                    </a:schemeClr>
                  </a:solidFill>
                  <a:effectLst/>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№3. В нүктесінің D нүктесіне дейінгі қашықтық АВD бұрышы  30</a:t>
                </a:r>
                <a:r>
                  <a:rPr lang="kk-KZ" sz="1600" baseline="30000" dirty="0">
                    <a:latin typeface="Tahoma" panose="020B0604030504040204" pitchFamily="34" charset="0"/>
                    <a:ea typeface="Tahoma" panose="020B0604030504040204" pitchFamily="34" charset="0"/>
                    <a:cs typeface="Tahoma" panose="020B0604030504040204" pitchFamily="34" charset="0"/>
                  </a:rPr>
                  <a:t>0</a:t>
                </a:r>
                <a:r>
                  <a:rPr lang="kk-KZ" sz="1600" dirty="0">
                    <a:latin typeface="Tahoma" panose="020B0604030504040204" pitchFamily="34" charset="0"/>
                    <a:ea typeface="Tahoma" panose="020B0604030504040204" pitchFamily="34" charset="0"/>
                    <a:cs typeface="Tahoma" panose="020B0604030504040204" pitchFamily="34" charset="0"/>
                  </a:rPr>
                  <a:t>, АВD тікбұрышты үшбұрышынан  </a:t>
                </a:r>
                <a14:m>
                  <m:oMath xmlns:m="http://schemas.openxmlformats.org/officeDocument/2006/math">
                    <m:f>
                      <m:fPr>
                        <m:ctrlPr>
                          <a:rPr lang="ru-RU" sz="1600" i="1">
                            <a:latin typeface="Cambria Math" panose="02040503050406030204" pitchFamily="18" charset="0"/>
                            <a:ea typeface="Calibri" panose="020F0502020204030204" pitchFamily="34" charset="0"/>
                            <a:cs typeface="Times New Roman" panose="02020603050405020304" pitchFamily="18" charset="0"/>
                          </a:rPr>
                        </m:ctrlPr>
                      </m:fPr>
                      <m:num>
                        <m:r>
                          <a:rPr lang="kk-KZ" sz="1600" b="0" i="1">
                            <a:latin typeface="Cambria Math" panose="02040503050406030204" pitchFamily="18" charset="0"/>
                            <a:ea typeface="Calibri" panose="020F0502020204030204" pitchFamily="34" charset="0"/>
                            <a:cs typeface="Times New Roman" panose="02020603050405020304" pitchFamily="18" charset="0"/>
                          </a:rPr>
                          <m:t>𝐵𝐷</m:t>
                        </m:r>
                      </m:num>
                      <m:den>
                        <m:r>
                          <a:rPr lang="kk-KZ" sz="1600" b="0" i="1">
                            <a:latin typeface="Cambria Math" panose="02040503050406030204" pitchFamily="18" charset="0"/>
                            <a:ea typeface="Calibri" panose="020F0502020204030204" pitchFamily="34" charset="0"/>
                            <a:cs typeface="Times New Roman" panose="02020603050405020304" pitchFamily="18" charset="0"/>
                          </a:rPr>
                          <m:t>𝐴𝐷</m:t>
                        </m:r>
                        <m:r>
                          <a:rPr lang="kk-KZ" sz="1600" b="0" i="1">
                            <a:latin typeface="Cambria Math" panose="02040503050406030204" pitchFamily="18" charset="0"/>
                            <a:ea typeface="Calibri" panose="020F0502020204030204" pitchFamily="34" charset="0"/>
                            <a:cs typeface="Times New Roman" panose="02020603050405020304" pitchFamily="18" charset="0"/>
                          </a:rPr>
                          <m:t> </m:t>
                        </m:r>
                      </m:den>
                    </m:f>
                  </m:oMath>
                </a14:m>
                <a:r>
                  <a:rPr lang="kk-KZ" sz="1600" dirty="0">
                    <a:latin typeface="Tahoma" panose="020B0604030504040204" pitchFamily="34" charset="0"/>
                    <a:ea typeface="Tahoma" panose="020B0604030504040204" pitchFamily="34" charset="0"/>
                    <a:cs typeface="Tahoma" panose="020B0604030504040204" pitchFamily="34" charset="0"/>
                  </a:rPr>
                  <a:t>=ctg 30</a:t>
                </a:r>
                <a:r>
                  <a:rPr lang="kk-KZ" sz="1600" baseline="30000" dirty="0">
                    <a:latin typeface="Tahoma" panose="020B0604030504040204" pitchFamily="34" charset="0"/>
                    <a:ea typeface="Tahoma" panose="020B0604030504040204" pitchFamily="34" charset="0"/>
                    <a:cs typeface="Tahoma" panose="020B0604030504040204" pitchFamily="34" charset="0"/>
                  </a:rPr>
                  <a:t>0</a:t>
                </a:r>
                <a:r>
                  <a:rPr lang="kk-KZ" sz="1600" dirty="0">
                    <a:latin typeface="Tahoma" panose="020B0604030504040204" pitchFamily="34" charset="0"/>
                    <a:ea typeface="Tahoma" panose="020B0604030504040204" pitchFamily="34" charset="0"/>
                    <a:cs typeface="Tahoma" panose="020B0604030504040204" pitchFamily="34" charset="0"/>
                  </a:rPr>
                  <a:t>. Бұдан  </a:t>
                </a:r>
                <a:r>
                  <a:rPr lang="en-AE" sz="1600" dirty="0">
                    <a:latin typeface="Tahoma" panose="020B0604030504040204" pitchFamily="34" charset="0"/>
                    <a:ea typeface="Tahoma" panose="020B0604030504040204" pitchFamily="34" charset="0"/>
                    <a:cs typeface="Tahoma" panose="020B0604030504040204" pitchFamily="34" charset="0"/>
                  </a:rPr>
                  <a:t>BD= AD</a:t>
                </a:r>
                <a14:m>
                  <m:oMath xmlns:m="http://schemas.openxmlformats.org/officeDocument/2006/math">
                    <m:r>
                      <a:rPr lang="en-AE" sz="1600" b="0" i="1">
                        <a:latin typeface="Cambria Math" panose="02040503050406030204" pitchFamily="18" charset="0"/>
                        <a:ea typeface="Times New Roman" panose="02020603050405020304" pitchFamily="18" charset="0"/>
                        <a:cs typeface="Times New Roman" panose="02020603050405020304" pitchFamily="18" charset="0"/>
                      </a:rPr>
                      <m:t>∙</m:t>
                    </m:r>
                    <m:sSup>
                      <m:sSup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sSupPr>
                      <m:e>
                        <m:r>
                          <a:rPr lang="en-AE" sz="1600" b="0" i="1">
                            <a:latin typeface="Cambria Math" panose="02040503050406030204" pitchFamily="18" charset="0"/>
                            <a:ea typeface="Times New Roman" panose="02020603050405020304" pitchFamily="18" charset="0"/>
                            <a:cs typeface="Times New Roman" panose="02020603050405020304" pitchFamily="18" charset="0"/>
                          </a:rPr>
                          <m:t>𝑐𝑡𝑔</m:t>
                        </m:r>
                        <m:r>
                          <a:rPr lang="en-AE" sz="1600" b="0" i="1">
                            <a:latin typeface="Cambria Math" panose="02040503050406030204" pitchFamily="18" charset="0"/>
                            <a:ea typeface="Times New Roman" panose="02020603050405020304" pitchFamily="18" charset="0"/>
                            <a:cs typeface="Times New Roman" panose="02020603050405020304" pitchFamily="18" charset="0"/>
                          </a:rPr>
                          <m:t>30</m:t>
                        </m:r>
                      </m:e>
                      <m:sup>
                        <m:r>
                          <a:rPr lang="en-AE" sz="1600" b="0" i="1">
                            <a:latin typeface="Cambria Math" panose="02040503050406030204" pitchFamily="18" charset="0"/>
                            <a:ea typeface="Times New Roman" panose="02020603050405020304" pitchFamily="18" charset="0"/>
                            <a:cs typeface="Times New Roman" panose="02020603050405020304" pitchFamily="18" charset="0"/>
                          </a:rPr>
                          <m:t>0</m:t>
                        </m:r>
                      </m:sup>
                    </m:sSup>
                    <m:r>
                      <a:rPr lang="en-AE" sz="1600" b="0" i="1">
                        <a:latin typeface="Cambria Math" panose="02040503050406030204" pitchFamily="18" charset="0"/>
                        <a:ea typeface="Times New Roman" panose="02020603050405020304" pitchFamily="18" charset="0"/>
                        <a:cs typeface="Times New Roman" panose="02020603050405020304" pitchFamily="18" charset="0"/>
                      </a:rPr>
                      <m:t>=75∙</m:t>
                    </m:r>
                    <m:rad>
                      <m:radPr>
                        <m:degHide m:val="on"/>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radPr>
                      <m:deg/>
                      <m:e>
                        <m:r>
                          <a:rPr lang="en-AE" sz="1600" b="0" i="1">
                            <a:latin typeface="Cambria Math" panose="02040503050406030204" pitchFamily="18" charset="0"/>
                            <a:ea typeface="Times New Roman" panose="02020603050405020304" pitchFamily="18" charset="0"/>
                            <a:cs typeface="Times New Roman" panose="02020603050405020304" pitchFamily="18" charset="0"/>
                          </a:rPr>
                          <m:t>3</m:t>
                        </m:r>
                      </m:e>
                    </m:rad>
                    <m:r>
                      <a:rPr lang="en-AE" sz="1600" b="0" i="1">
                        <a:latin typeface="Cambria Math" panose="02040503050406030204" pitchFamily="18" charset="0"/>
                        <a:ea typeface="Times New Roman" panose="02020603050405020304" pitchFamily="18" charset="0"/>
                        <a:cs typeface="Times New Roman" panose="02020603050405020304" pitchFamily="18" charset="0"/>
                      </a:rPr>
                      <m:t>=75</m:t>
                    </m:r>
                    <m:rad>
                      <m:radPr>
                        <m:degHide m:val="on"/>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radPr>
                      <m:deg/>
                      <m:e>
                        <m:r>
                          <a:rPr lang="en-AE" sz="1600" b="0" i="1">
                            <a:latin typeface="Cambria Math" panose="02040503050406030204" pitchFamily="18" charset="0"/>
                            <a:ea typeface="Times New Roman" panose="02020603050405020304" pitchFamily="18" charset="0"/>
                            <a:cs typeface="Times New Roman" panose="02020603050405020304" pitchFamily="18" charset="0"/>
                          </a:rPr>
                          <m:t>3</m:t>
                        </m:r>
                      </m:e>
                    </m:rad>
                  </m:oMath>
                </a14:m>
                <a:r>
                  <a:rPr lang="en-AE" sz="16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м. </a:t>
                </a:r>
                <a:endParaRPr lang="ru-RU" sz="1600" dirty="0">
                  <a:effectLst/>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Жағалау С кемесі мен маяктың арасында. В кемесінің ұзындығының жартысын яғни 10 м-ді  және маятың радиусы 2 м-ді және 50 м-ді алып тастаймыз :  </a:t>
                </a:r>
                <a14:m>
                  <m:oMath xmlns:m="http://schemas.openxmlformats.org/officeDocument/2006/math">
                    <m:r>
                      <a:rPr lang="kk-KZ" sz="1600" b="0" i="1">
                        <a:latin typeface="Cambria Math" panose="02040503050406030204" pitchFamily="18" charset="0"/>
                        <a:ea typeface="Times New Roman" panose="02020603050405020304" pitchFamily="18" charset="0"/>
                        <a:cs typeface="Times New Roman" panose="02020603050405020304" pitchFamily="18" charset="0"/>
                      </a:rPr>
                      <m:t>75</m:t>
                    </m:r>
                    <m:rad>
                      <m:radPr>
                        <m:degHide m:val="on"/>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radPr>
                      <m:deg/>
                      <m:e>
                        <m:r>
                          <a:rPr lang="kk-KZ" sz="1600" b="0" i="1">
                            <a:latin typeface="Cambria Math" panose="02040503050406030204" pitchFamily="18" charset="0"/>
                            <a:ea typeface="Times New Roman" panose="02020603050405020304" pitchFamily="18" charset="0"/>
                            <a:cs typeface="Times New Roman" panose="02020603050405020304" pitchFamily="18" charset="0"/>
                          </a:rPr>
                          <m:t>3</m:t>
                        </m:r>
                      </m:e>
                    </m:rad>
                    <m:r>
                      <a:rPr lang="en-AE" sz="1600" b="0" i="1">
                        <a:latin typeface="Cambria Math" panose="02040503050406030204" pitchFamily="18" charset="0"/>
                        <a:ea typeface="Times New Roman" panose="02020603050405020304" pitchFamily="18" charset="0"/>
                        <a:cs typeface="Times New Roman" panose="02020603050405020304" pitchFamily="18" charset="0"/>
                      </a:rPr>
                      <m:t> </m:t>
                    </m:r>
                  </m:oMath>
                </a14:m>
                <a:r>
                  <a:rPr lang="kk-KZ" sz="1600"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kk-KZ" sz="1600" b="0" i="1">
                        <a:latin typeface="Cambria Math" panose="02040503050406030204" pitchFamily="18" charset="0"/>
                        <a:ea typeface="Times New Roman" panose="02020603050405020304" pitchFamily="18" charset="0"/>
                        <a:cs typeface="Times New Roman" panose="02020603050405020304" pitchFamily="18" charset="0"/>
                      </a:rPr>
                      <m:t>−</m:t>
                    </m:r>
                    <m:d>
                      <m:d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dPr>
                      <m:e>
                        <m:r>
                          <a:rPr lang="kk-KZ" sz="1600" b="0" i="1">
                            <a:latin typeface="Cambria Math" panose="02040503050406030204" pitchFamily="18" charset="0"/>
                            <a:ea typeface="Times New Roman" panose="02020603050405020304" pitchFamily="18" charset="0"/>
                            <a:cs typeface="Times New Roman" panose="02020603050405020304" pitchFamily="18" charset="0"/>
                          </a:rPr>
                          <m:t>50+10+2</m:t>
                        </m:r>
                      </m:e>
                    </m:d>
                    <m:r>
                      <a:rPr lang="kk-KZ" sz="1600" b="0" i="1">
                        <a:latin typeface="Cambria Math" panose="02040503050406030204" pitchFamily="18" charset="0"/>
                        <a:ea typeface="Times New Roman" panose="02020603050405020304" pitchFamily="18" charset="0"/>
                        <a:cs typeface="Times New Roman" panose="02020603050405020304" pitchFamily="18" charset="0"/>
                      </a:rPr>
                      <m:t>=</m:t>
                    </m:r>
                    <m:d>
                      <m:d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dPr>
                      <m:e>
                        <m:r>
                          <a:rPr lang="kk-KZ" sz="1600" b="0" i="1">
                            <a:latin typeface="Cambria Math" panose="02040503050406030204" pitchFamily="18" charset="0"/>
                            <a:ea typeface="Times New Roman" panose="02020603050405020304" pitchFamily="18" charset="0"/>
                            <a:cs typeface="Times New Roman" panose="02020603050405020304" pitchFamily="18" charset="0"/>
                          </a:rPr>
                          <m:t>75√3−62</m:t>
                        </m:r>
                      </m:e>
                    </m:d>
                  </m:oMath>
                </a14:m>
                <a:r>
                  <a:rPr lang="en-AE" sz="16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м .  															</a:t>
                </a:r>
                <a:r>
                  <a:rPr lang="kk-KZ" sz="16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Жауабы: В</a:t>
                </a:r>
                <a:endParaRPr lang="ru-RU" sz="1600" b="1" dirty="0">
                  <a:solidFill>
                    <a:schemeClr val="accent6">
                      <a:lumMod val="75000"/>
                    </a:schemeClr>
                  </a:solidFill>
                  <a:effectLst/>
                  <a:latin typeface="Tahoma" panose="020B0604030504040204" pitchFamily="34" charset="0"/>
                  <a:ea typeface="Tahoma" panose="020B0604030504040204" pitchFamily="34" charset="0"/>
                  <a:cs typeface="Tahoma" panose="020B0604030504040204" pitchFamily="34" charset="0"/>
                </a:endParaRPr>
              </a:p>
              <a:p>
                <a:pPr>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 4. С нүктесінен D нүктесіне дейінгі қашықтық  AСD= 45</a:t>
                </a:r>
                <a:r>
                  <a:rPr lang="kk-KZ" sz="1600" baseline="30000" dirty="0">
                    <a:latin typeface="Tahoma" panose="020B0604030504040204" pitchFamily="34" charset="0"/>
                    <a:ea typeface="Tahoma" panose="020B0604030504040204" pitchFamily="34" charset="0"/>
                    <a:cs typeface="Tahoma" panose="020B0604030504040204" pitchFamily="34" charset="0"/>
                  </a:rPr>
                  <a:t>0</a:t>
                </a:r>
                <a:r>
                  <a:rPr lang="kk-KZ" sz="1600" dirty="0">
                    <a:latin typeface="Tahoma" panose="020B0604030504040204" pitchFamily="34" charset="0"/>
                    <a:ea typeface="Tahoma" panose="020B0604030504040204" pitchFamily="34" charset="0"/>
                    <a:cs typeface="Tahoma" panose="020B0604030504040204" pitchFamily="34" charset="0"/>
                  </a:rPr>
                  <a:t>, АСD тікбұрышты үшбұрышынан </a:t>
                </a:r>
              </a:p>
              <a:p>
                <a:pPr>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 С D= AD=75 м. Жағалау С кемесі мен маяктың арасында . С кемесінен жағалауға дейінгі қашықтықты табу үшін  CD – дан С кемесінің ұзындығының  жартысын яғни 8 м-ді және маяктың радиусы 2 м-ді және 50 м-ді алып тастаймыз:   </a:t>
                </a:r>
                <a14:m>
                  <m:oMath xmlns:m="http://schemas.openxmlformats.org/officeDocument/2006/math">
                    <m:r>
                      <a:rPr lang="kk-KZ" sz="1600" b="0" i="1">
                        <a:latin typeface="Cambria Math" panose="02040503050406030204" pitchFamily="18" charset="0"/>
                        <a:ea typeface="Times New Roman" panose="02020603050405020304" pitchFamily="18" charset="0"/>
                        <a:cs typeface="Times New Roman" panose="02020603050405020304" pitchFamily="18" charset="0"/>
                      </a:rPr>
                      <m:t> </m:t>
                    </m:r>
                  </m:oMath>
                </a14:m>
                <a:r>
                  <a:rPr lang="kk-KZ" sz="1600" dirty="0">
                    <a:latin typeface="Tahoma" panose="020B0604030504040204" pitchFamily="34" charset="0"/>
                    <a:ea typeface="Tahoma" panose="020B0604030504040204" pitchFamily="34" charset="0"/>
                    <a:cs typeface="Tahoma" panose="020B0604030504040204" pitchFamily="34" charset="0"/>
                  </a:rPr>
                  <a:t>  </a:t>
                </a:r>
                <a14:m>
                  <m:oMath xmlns:m="http://schemas.openxmlformats.org/officeDocument/2006/math">
                    <m:r>
                      <a:rPr lang="kk-KZ" sz="1600" b="0" i="1">
                        <a:latin typeface="Cambria Math" panose="02040503050406030204" pitchFamily="18" charset="0"/>
                        <a:ea typeface="Times New Roman" panose="02020603050405020304" pitchFamily="18" charset="0"/>
                        <a:cs typeface="Times New Roman" panose="02020603050405020304" pitchFamily="18" charset="0"/>
                      </a:rPr>
                      <m:t>70−</m:t>
                    </m:r>
                    <m:d>
                      <m:d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dPr>
                      <m:e>
                        <m:r>
                          <a:rPr lang="kk-KZ" sz="1600" b="0" i="1">
                            <a:latin typeface="Cambria Math" panose="02040503050406030204" pitchFamily="18" charset="0"/>
                            <a:ea typeface="Times New Roman" panose="02020603050405020304" pitchFamily="18" charset="0"/>
                            <a:cs typeface="Times New Roman" panose="02020603050405020304" pitchFamily="18" charset="0"/>
                          </a:rPr>
                          <m:t>50+6+2</m:t>
                        </m:r>
                      </m:e>
                    </m:d>
                    <m:r>
                      <a:rPr lang="kk-KZ" sz="1600" b="0" i="1">
                        <a:latin typeface="Cambria Math" panose="02040503050406030204" pitchFamily="18" charset="0"/>
                        <a:ea typeface="Times New Roman" panose="02020603050405020304" pitchFamily="18" charset="0"/>
                        <a:cs typeface="Times New Roman" panose="02020603050405020304" pitchFamily="18" charset="0"/>
                      </a:rPr>
                      <m:t>=</m:t>
                    </m:r>
                    <m:r>
                      <a:rPr lang="en-AE" sz="1600" b="0" i="1">
                        <a:latin typeface="Cambria Math" panose="02040503050406030204" pitchFamily="18" charset="0"/>
                        <a:ea typeface="Times New Roman" panose="02020603050405020304" pitchFamily="18" charset="0"/>
                        <a:cs typeface="Times New Roman" panose="02020603050405020304" pitchFamily="18" charset="0"/>
                      </a:rPr>
                      <m:t>75−58=17 </m:t>
                    </m:r>
                  </m:oMath>
                </a14:m>
                <a:r>
                  <a:rPr lang="en-AE" sz="16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м</a:t>
                </a:r>
                <a:r>
                  <a:rPr lang="en-AE" sz="1600" dirty="0">
                    <a:latin typeface="Tahoma" panose="020B0604030504040204" pitchFamily="34" charset="0"/>
                    <a:ea typeface="Tahoma" panose="020B0604030504040204" pitchFamily="34" charset="0"/>
                    <a:cs typeface="Tahoma" panose="020B0604030504040204" pitchFamily="34" charset="0"/>
                  </a:rPr>
                  <a:t>.  </a:t>
                </a:r>
                <a:r>
                  <a:rPr lang="kk-KZ" sz="16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Жауабы: </a:t>
                </a:r>
                <a:r>
                  <a:rPr lang="en-AE" sz="16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C</a:t>
                </a:r>
                <a:endParaRPr lang="ru-RU" sz="1600" b="1" dirty="0">
                  <a:solidFill>
                    <a:schemeClr val="accent6">
                      <a:lumMod val="75000"/>
                    </a:schemeClr>
                  </a:solidFill>
                  <a:effectLst/>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kk-KZ" sz="1600" dirty="0">
                    <a:latin typeface="Tahoma" panose="020B0604030504040204" pitchFamily="34" charset="0"/>
                    <a:ea typeface="Tahoma" panose="020B0604030504040204" pitchFamily="34" charset="0"/>
                    <a:cs typeface="Tahoma" panose="020B0604030504040204" pitchFamily="34" charset="0"/>
                  </a:rPr>
                  <a:t>№5. В және С кемелері арасындағы қашықтық</a:t>
                </a:r>
                <a:endParaRPr lang="ru-RU" sz="1600" dirty="0">
                  <a:effectLst/>
                  <a:latin typeface="Tahoma" panose="020B0604030504040204" pitchFamily="34" charset="0"/>
                  <a:ea typeface="Tahoma" panose="020B0604030504040204" pitchFamily="34" charset="0"/>
                  <a:cs typeface="Tahoma" panose="020B0604030504040204" pitchFamily="34" charset="0"/>
                </a:endParaRPr>
              </a:p>
              <a:p>
                <a:pPr>
                  <a:lnSpc>
                    <a:spcPct val="107000"/>
                  </a:lnSpc>
                  <a:spcAft>
                    <a:spcPts val="800"/>
                  </a:spcAft>
                </a:pPr>
                <a:r>
                  <a:rPr lang="en-AE" sz="1600" dirty="0">
                    <a:latin typeface="Tahoma" panose="020B0604030504040204" pitchFamily="34" charset="0"/>
                    <a:ea typeface="Tahoma" panose="020B0604030504040204" pitchFamily="34" charset="0"/>
                    <a:cs typeface="Tahoma" panose="020B0604030504040204" pitchFamily="34" charset="0"/>
                  </a:rPr>
                  <a:t>BD </a:t>
                </a:r>
                <a14:m>
                  <m:oMath xmlns:m="http://schemas.openxmlformats.org/officeDocument/2006/math">
                    <m:r>
                      <a:rPr lang="kk-KZ" sz="1600" b="0" i="1">
                        <a:latin typeface="Cambria Math" panose="02040503050406030204" pitchFamily="18" charset="0"/>
                        <a:ea typeface="Times New Roman" panose="02020603050405020304" pitchFamily="18" charset="0"/>
                        <a:cs typeface="Times New Roman" panose="02020603050405020304" pitchFamily="18" charset="0"/>
                      </a:rPr>
                      <m:t>−</m:t>
                    </m:r>
                    <m:r>
                      <a:rPr lang="kk-KZ" sz="1600" b="0" i="1">
                        <a:latin typeface="Cambria Math" panose="02040503050406030204" pitchFamily="18" charset="0"/>
                        <a:ea typeface="Times New Roman" panose="02020603050405020304" pitchFamily="18" charset="0"/>
                        <a:cs typeface="Times New Roman" panose="02020603050405020304" pitchFamily="18" charset="0"/>
                      </a:rPr>
                      <m:t>𝐶𝐷</m:t>
                    </m:r>
                    <m:r>
                      <a:rPr lang="kk-KZ" sz="1600" b="0" i="1">
                        <a:latin typeface="Cambria Math" panose="02040503050406030204" pitchFamily="18" charset="0"/>
                        <a:ea typeface="Times New Roman" panose="02020603050405020304" pitchFamily="18" charset="0"/>
                        <a:cs typeface="Times New Roman" panose="02020603050405020304" pitchFamily="18" charset="0"/>
                      </a:rPr>
                      <m:t>−</m:t>
                    </m:r>
                    <m:d>
                      <m:dPr>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dPr>
                      <m:e>
                        <m:r>
                          <a:rPr lang="kk-KZ" sz="1600" b="0" i="1">
                            <a:latin typeface="Cambria Math" panose="02040503050406030204" pitchFamily="18" charset="0"/>
                            <a:ea typeface="Times New Roman" panose="02020603050405020304" pitchFamily="18" charset="0"/>
                            <a:cs typeface="Times New Roman" panose="02020603050405020304" pitchFamily="18" charset="0"/>
                          </a:rPr>
                          <m:t>10+6</m:t>
                        </m:r>
                      </m:e>
                    </m:d>
                    <m:r>
                      <a:rPr lang="kk-KZ" sz="1600" b="0" i="1">
                        <a:latin typeface="Cambria Math" panose="02040503050406030204" pitchFamily="18" charset="0"/>
                        <a:ea typeface="Times New Roman" panose="02020603050405020304" pitchFamily="18" charset="0"/>
                        <a:cs typeface="Times New Roman" panose="02020603050405020304" pitchFamily="18" charset="0"/>
                      </a:rPr>
                      <m:t>=75</m:t>
                    </m:r>
                    <m:rad>
                      <m:radPr>
                        <m:degHide m:val="on"/>
                        <m:ctrlPr>
                          <a:rPr lang="ru-RU" sz="1600" i="1">
                            <a:latin typeface="Cambria Math" panose="02040503050406030204" pitchFamily="18" charset="0"/>
                            <a:ea typeface="Times New Roman" panose="02020603050405020304" pitchFamily="18" charset="0"/>
                            <a:cs typeface="Times New Roman" panose="02020603050405020304" pitchFamily="18" charset="0"/>
                          </a:rPr>
                        </m:ctrlPr>
                      </m:radPr>
                      <m:deg/>
                      <m:e>
                        <m:r>
                          <a:rPr lang="kk-KZ" sz="1600" b="0" i="1">
                            <a:latin typeface="Cambria Math" panose="02040503050406030204" pitchFamily="18" charset="0"/>
                            <a:ea typeface="Times New Roman" panose="02020603050405020304" pitchFamily="18" charset="0"/>
                            <a:cs typeface="Times New Roman" panose="02020603050405020304" pitchFamily="18" charset="0"/>
                          </a:rPr>
                          <m:t>3</m:t>
                        </m:r>
                      </m:e>
                    </m:rad>
                    <m:r>
                      <a:rPr lang="kk-KZ" sz="1600" b="0" i="1">
                        <a:latin typeface="Cambria Math" panose="02040503050406030204" pitchFamily="18" charset="0"/>
                        <a:ea typeface="Times New Roman" panose="02020603050405020304" pitchFamily="18" charset="0"/>
                        <a:cs typeface="Times New Roman" panose="02020603050405020304" pitchFamily="18" charset="0"/>
                      </a:rPr>
                      <m:t>−75−16=</m:t>
                    </m:r>
                  </m:oMath>
                </a14:m>
                <a:r>
                  <a:rPr lang="kk-KZ" sz="1600" dirty="0">
                    <a:latin typeface="Tahoma" panose="020B0604030504040204" pitchFamily="34" charset="0"/>
                    <a:ea typeface="Tahoma" panose="020B0604030504040204" pitchFamily="34" charset="0"/>
                    <a:cs typeface="Tahoma" panose="020B0604030504040204" pitchFamily="34" charset="0"/>
                  </a:rPr>
                  <a:t>(</a:t>
                </a:r>
                <a14:m>
                  <m:oMath xmlns:m="http://schemas.openxmlformats.org/officeDocument/2006/math">
                    <m:r>
                      <a:rPr lang="kk-KZ" sz="1600" b="0" i="1">
                        <a:latin typeface="Cambria Math" panose="02040503050406030204" pitchFamily="18" charset="0"/>
                        <a:ea typeface="Calibri" panose="020F0502020204030204" pitchFamily="34" charset="0"/>
                        <a:cs typeface="Times New Roman" panose="02020603050405020304" pitchFamily="18" charset="0"/>
                      </a:rPr>
                      <m:t>75</m:t>
                    </m:r>
                    <m:rad>
                      <m:radPr>
                        <m:degHide m:val="on"/>
                        <m:ctrlPr>
                          <a:rPr lang="ru-RU" sz="1600" i="1">
                            <a:latin typeface="Cambria Math" panose="02040503050406030204" pitchFamily="18" charset="0"/>
                            <a:ea typeface="Calibri" panose="020F0502020204030204" pitchFamily="34" charset="0"/>
                            <a:cs typeface="Times New Roman" panose="02020603050405020304" pitchFamily="18" charset="0"/>
                          </a:rPr>
                        </m:ctrlPr>
                      </m:radPr>
                      <m:deg/>
                      <m:e>
                        <m:r>
                          <a:rPr lang="kk-KZ" sz="1600" b="0" i="1">
                            <a:latin typeface="Cambria Math" panose="02040503050406030204" pitchFamily="18" charset="0"/>
                            <a:ea typeface="Calibri" panose="020F0502020204030204" pitchFamily="34" charset="0"/>
                            <a:cs typeface="Times New Roman" panose="02020603050405020304" pitchFamily="18" charset="0"/>
                          </a:rPr>
                          <m:t>3</m:t>
                        </m:r>
                      </m:e>
                    </m:rad>
                    <m:r>
                      <a:rPr lang="kk-KZ" sz="1600" b="0" i="1">
                        <a:latin typeface="Cambria Math" panose="02040503050406030204" pitchFamily="18" charset="0"/>
                        <a:ea typeface="Calibri" panose="020F0502020204030204" pitchFamily="34" charset="0"/>
                        <a:cs typeface="Times New Roman" panose="02020603050405020304" pitchFamily="18" charset="0"/>
                      </a:rPr>
                      <m:t>−91</m:t>
                    </m:r>
                  </m:oMath>
                </a14:m>
                <a:r>
                  <a:rPr lang="kk-KZ" sz="1600" dirty="0">
                    <a:latin typeface="Tahoma" panose="020B0604030504040204" pitchFamily="34" charset="0"/>
                    <a:ea typeface="Tahoma" panose="020B0604030504040204" pitchFamily="34" charset="0"/>
                    <a:cs typeface="Tahoma" panose="020B0604030504040204" pitchFamily="34" charset="0"/>
                  </a:rPr>
                  <a:t>) м</a:t>
                </a:r>
                <a:r>
                  <a:rPr lang="en-AE" sz="1600" dirty="0">
                    <a:latin typeface="Tahoma" panose="020B0604030504040204" pitchFamily="34" charset="0"/>
                    <a:ea typeface="Tahoma" panose="020B0604030504040204" pitchFamily="34" charset="0"/>
                    <a:cs typeface="Tahoma" panose="020B0604030504040204" pitchFamily="34" charset="0"/>
                  </a:rPr>
                  <a:t>. </a:t>
                </a:r>
                <a:r>
                  <a:rPr lang="kk-KZ" sz="1600" dirty="0">
                    <a:latin typeface="Tahoma" panose="020B0604030504040204" pitchFamily="34" charset="0"/>
                    <a:ea typeface="Tahoma" panose="020B0604030504040204" pitchFamily="34" charset="0"/>
                    <a:cs typeface="Tahoma" panose="020B0604030504040204" pitchFamily="34" charset="0"/>
                  </a:rPr>
                  <a:t>          </a:t>
                </a:r>
                <a:r>
                  <a:rPr lang="kk-KZ" sz="16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Жауабы: </a:t>
                </a:r>
                <a:r>
                  <a:rPr lang="en-AE" sz="16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D</a:t>
                </a:r>
                <a:endParaRPr lang="ru-RU" sz="1600" b="1" dirty="0">
                  <a:solidFill>
                    <a:schemeClr val="accent6">
                      <a:lumMod val="75000"/>
                    </a:schemeClr>
                  </a:solidFill>
                  <a:effectLst/>
                  <a:latin typeface="Tahoma" panose="020B0604030504040204" pitchFamily="34" charset="0"/>
                  <a:ea typeface="Tahoma" panose="020B0604030504040204" pitchFamily="34" charset="0"/>
                  <a:cs typeface="Tahoma" panose="020B0604030504040204" pitchFamily="34" charset="0"/>
                </a:endParaRPr>
              </a:p>
            </p:txBody>
          </p:sp>
        </mc:Choice>
        <mc:Fallback xmlns="">
          <p:sp>
            <p:nvSpPr>
              <p:cNvPr id="6" name="Прямоугольник 5"/>
              <p:cNvSpPr>
                <a:spLocks noRot="1" noChangeAspect="1" noMove="1" noResize="1" noEditPoints="1" noAdjustHandles="1" noChangeArrowheads="1" noChangeShapeType="1" noTextEdit="1"/>
              </p:cNvSpPr>
              <p:nvPr/>
            </p:nvSpPr>
            <p:spPr>
              <a:xfrm>
                <a:off x="418013" y="1039463"/>
                <a:ext cx="10816046" cy="5591659"/>
              </a:xfrm>
              <a:prstGeom prst="rect">
                <a:avLst/>
              </a:prstGeom>
              <a:blipFill rotWithShape="1">
                <a:blip r:embed="rId2"/>
                <a:stretch>
                  <a:fillRect l="-338" t="-436"/>
                </a:stretch>
              </a:blipFill>
            </p:spPr>
            <p:txBody>
              <a:bodyPr/>
              <a:lstStyle/>
              <a:p>
                <a:r>
                  <a:rPr lang="ru-RU">
                    <a:noFill/>
                  </a:rPr>
                  <a:t> </a:t>
                </a:r>
              </a:p>
            </p:txBody>
          </p:sp>
        </mc:Fallback>
      </mc:AlternateContent>
      <p:sp>
        <p:nvSpPr>
          <p:cNvPr id="7" name="Прямоугольник 6"/>
          <p:cNvSpPr/>
          <p:nvPr/>
        </p:nvSpPr>
        <p:spPr>
          <a:xfrm>
            <a:off x="3970185" y="206494"/>
            <a:ext cx="2157963" cy="707886"/>
          </a:xfrm>
          <a:prstGeom prst="rect">
            <a:avLst/>
          </a:prstGeom>
        </p:spPr>
        <p:txBody>
          <a:bodyPr wrap="none">
            <a:spAutoFit/>
          </a:bodyPr>
          <a:lstStyle/>
          <a:p>
            <a:r>
              <a:rPr lang="kk-KZ" sz="40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Шешуі:</a:t>
            </a:r>
            <a:endParaRPr lang="ru-RU" sz="4000" dirty="0">
              <a:solidFill>
                <a:schemeClr val="accent6">
                  <a:lumMod val="75000"/>
                </a:schemeClr>
              </a:solidFill>
            </a:endParaRPr>
          </a:p>
        </p:txBody>
      </p:sp>
    </p:spTree>
    <p:extLst>
      <p:ext uri="{BB962C8B-B14F-4D97-AF65-F5344CB8AC3E}">
        <p14:creationId xmlns:p14="http://schemas.microsoft.com/office/powerpoint/2010/main" val="5298664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3700571" y="567335"/>
            <a:ext cx="3998531" cy="691600"/>
          </a:xfrm>
          <a:prstGeom prst="rect">
            <a:avLst/>
          </a:prstGeom>
        </p:spPr>
        <p:txBody>
          <a:bodyPr wrap="none">
            <a:spAutoFit/>
          </a:bodyPr>
          <a:lstStyle/>
          <a:p>
            <a:pPr indent="449580">
              <a:lnSpc>
                <a:spcPct val="107000"/>
              </a:lnSpc>
              <a:spcAft>
                <a:spcPts val="800"/>
              </a:spcAft>
            </a:pPr>
            <a:r>
              <a:rPr lang="kk-KZ" sz="4000" b="1"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rPr>
              <a:t>Дескриптор:</a:t>
            </a:r>
            <a:endParaRPr lang="ru-RU" sz="4000" dirty="0">
              <a:solidFill>
                <a:schemeClr val="accent6">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6" name="Прямоугольник 5"/>
          <p:cNvSpPr/>
          <p:nvPr/>
        </p:nvSpPr>
        <p:spPr>
          <a:xfrm>
            <a:off x="418013" y="1705668"/>
            <a:ext cx="10816046" cy="3921073"/>
          </a:xfrm>
          <a:prstGeom prst="rect">
            <a:avLst/>
          </a:prstGeom>
        </p:spPr>
        <p:txBody>
          <a:bodyPr wrap="square">
            <a:spAutoFit/>
          </a:bodyPr>
          <a:lstStyle/>
          <a:p>
            <a:pPr algn="just">
              <a:lnSpc>
                <a:spcPct val="107000"/>
              </a:lnSpc>
              <a:spcAft>
                <a:spcPts val="800"/>
              </a:spcAft>
            </a:pPr>
            <a:r>
              <a:rPr lang="kk-KZ" sz="2400" dirty="0">
                <a:latin typeface="Tahoma" panose="020B0604030504040204" pitchFamily="34" charset="0"/>
                <a:ea typeface="Tahoma" panose="020B0604030504040204" pitchFamily="34" charset="0"/>
                <a:cs typeface="Tahoma" panose="020B0604030504040204" pitchFamily="34" charset="0"/>
              </a:rPr>
              <a:t>№1. </a:t>
            </a:r>
            <a:r>
              <a:rPr lang="kk-KZ" sz="2400" b="1" dirty="0">
                <a:latin typeface="Tahoma" panose="020B0604030504040204" pitchFamily="34" charset="0"/>
                <a:ea typeface="Tahoma" panose="020B0604030504040204" pitchFamily="34" charset="0"/>
                <a:cs typeface="Tahoma" panose="020B0604030504040204" pitchFamily="34" charset="0"/>
              </a:rPr>
              <a:t>Түзулердің  параллельдік белгілерінің қасиеттерін </a:t>
            </a:r>
            <a:r>
              <a:rPr lang="kk-KZ" sz="2400" dirty="0">
                <a:latin typeface="Tahoma" panose="020B0604030504040204" pitchFamily="34" charset="0"/>
                <a:ea typeface="Tahoma" panose="020B0604030504040204" pitchFamily="34" charset="0"/>
                <a:cs typeface="Tahoma" panose="020B0604030504040204" pitchFamily="34" charset="0"/>
              </a:rPr>
              <a:t>қолданады,  сол арқылы ізделінді бұрышты табады.</a:t>
            </a:r>
          </a:p>
          <a:p>
            <a:pPr algn="just">
              <a:lnSpc>
                <a:spcPct val="107000"/>
              </a:lnSpc>
              <a:spcAft>
                <a:spcPts val="800"/>
              </a:spcAft>
            </a:pPr>
            <a:r>
              <a:rPr lang="kk-KZ" sz="2400" dirty="0">
                <a:latin typeface="Tahoma" panose="020B0604030504040204" pitchFamily="34" charset="0"/>
                <a:ea typeface="Tahoma" panose="020B0604030504040204" pitchFamily="34" charset="0"/>
                <a:cs typeface="Tahoma" panose="020B0604030504040204" pitchFamily="34" charset="0"/>
              </a:rPr>
              <a:t>№2. </a:t>
            </a:r>
            <a:r>
              <a:rPr lang="kk-KZ" sz="2400" b="1" dirty="0">
                <a:latin typeface="Tahoma" panose="020B0604030504040204" pitchFamily="34" charset="0"/>
                <a:ea typeface="Tahoma" panose="020B0604030504040204" pitchFamily="34" charset="0"/>
                <a:cs typeface="Tahoma" panose="020B0604030504040204" pitchFamily="34" charset="0"/>
              </a:rPr>
              <a:t>Тікбұрышты үшбұрышқа қатысты бұрыштарды табудың формулаларын </a:t>
            </a:r>
            <a:r>
              <a:rPr lang="kk-KZ" sz="2400" dirty="0">
                <a:latin typeface="Tahoma" panose="020B0604030504040204" pitchFamily="34" charset="0"/>
                <a:ea typeface="Tahoma" panose="020B0604030504040204" pitchFamily="34" charset="0"/>
                <a:cs typeface="Tahoma" panose="020B0604030504040204" pitchFamily="34" charset="0"/>
              </a:rPr>
              <a:t>қолданады, сол арқылы ізделінді бұрышты табады. </a:t>
            </a:r>
          </a:p>
          <a:p>
            <a:pPr algn="just">
              <a:lnSpc>
                <a:spcPct val="107000"/>
              </a:lnSpc>
              <a:spcAft>
                <a:spcPts val="800"/>
              </a:spcAft>
            </a:pPr>
            <a:r>
              <a:rPr lang="kk-KZ" sz="2400" dirty="0">
                <a:latin typeface="Tahoma" panose="020B0604030504040204" pitchFamily="34" charset="0"/>
                <a:ea typeface="Tahoma" panose="020B0604030504040204" pitchFamily="34" charset="0"/>
                <a:cs typeface="Tahoma" panose="020B0604030504040204" pitchFamily="34" charset="0"/>
              </a:rPr>
              <a:t>№ 3. </a:t>
            </a:r>
            <a:r>
              <a:rPr lang="kk-KZ" sz="2400" b="1" dirty="0">
                <a:latin typeface="Tahoma" panose="020B0604030504040204" pitchFamily="34" charset="0"/>
                <a:ea typeface="Tahoma" panose="020B0604030504040204" pitchFamily="34" charset="0"/>
                <a:cs typeface="Tahoma" panose="020B0604030504040204" pitchFamily="34" charset="0"/>
              </a:rPr>
              <a:t>Тікбұрышты үшбұрышқа қатысты катеті мен гипотенузасын табудың қасиеттері қолданылады, квадрат түбірі бар амалдарды орындайды. </a:t>
            </a:r>
            <a:endParaRPr lang="kk-KZ" sz="2400" dirty="0">
              <a:latin typeface="Tahoma" panose="020B0604030504040204" pitchFamily="34" charset="0"/>
              <a:ea typeface="Tahoma" panose="020B0604030504040204" pitchFamily="34" charset="0"/>
              <a:cs typeface="Tahoma" panose="020B0604030504040204" pitchFamily="34" charset="0"/>
            </a:endParaRPr>
          </a:p>
          <a:p>
            <a:pPr algn="just">
              <a:lnSpc>
                <a:spcPct val="107000"/>
              </a:lnSpc>
              <a:spcAft>
                <a:spcPts val="800"/>
              </a:spcAft>
            </a:pPr>
            <a:r>
              <a:rPr lang="kk-KZ" sz="2400" dirty="0">
                <a:latin typeface="Tahoma" panose="020B0604030504040204" pitchFamily="34" charset="0"/>
                <a:ea typeface="Tahoma" panose="020B0604030504040204" pitchFamily="34" charset="0"/>
                <a:cs typeface="Tahoma" panose="020B0604030504040204" pitchFamily="34" charset="0"/>
              </a:rPr>
              <a:t>№4. Кемелерден жағалауға дейінгі ара қашықтарды табады, </a:t>
            </a:r>
            <a:r>
              <a:rPr lang="kk-KZ" sz="2400" b="1" dirty="0">
                <a:latin typeface="Tahoma" panose="020B0604030504040204" pitchFamily="34" charset="0"/>
                <a:ea typeface="Tahoma" panose="020B0604030504040204" pitchFamily="34" charset="0"/>
                <a:cs typeface="Tahoma" panose="020B0604030504040204" pitchFamily="34" charset="0"/>
              </a:rPr>
              <a:t>арифметикалық амалдар қолданады.</a:t>
            </a:r>
          </a:p>
        </p:txBody>
      </p:sp>
    </p:spTree>
    <p:extLst>
      <p:ext uri="{BB962C8B-B14F-4D97-AF65-F5344CB8AC3E}">
        <p14:creationId xmlns:p14="http://schemas.microsoft.com/office/powerpoint/2010/main" val="2746797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Группа 20"/>
          <p:cNvGrpSpPr/>
          <p:nvPr/>
        </p:nvGrpSpPr>
        <p:grpSpPr>
          <a:xfrm>
            <a:off x="223508" y="939120"/>
            <a:ext cx="11736788" cy="5862608"/>
            <a:chOff x="127820" y="766072"/>
            <a:chExt cx="11613231" cy="5800664"/>
          </a:xfrm>
          <a:solidFill>
            <a:schemeClr val="accent1">
              <a:lumMod val="20000"/>
              <a:lumOff val="80000"/>
            </a:schemeClr>
          </a:solidFill>
        </p:grpSpPr>
        <p:sp>
          <p:nvSpPr>
            <p:cNvPr id="22" name="TextBox 21"/>
            <p:cNvSpPr txBox="1"/>
            <p:nvPr/>
          </p:nvSpPr>
          <p:spPr>
            <a:xfrm>
              <a:off x="159391" y="1075130"/>
              <a:ext cx="3687021" cy="578596"/>
            </a:xfrm>
            <a:prstGeom prst="rect">
              <a:avLst/>
            </a:prstGeom>
            <a:grpFill/>
            <a:ln>
              <a:no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sz="1600" b="1" dirty="0">
                  <a:latin typeface="Tahoma" panose="020B0604030504040204" pitchFamily="34" charset="0"/>
                  <a:ea typeface="Tahoma" panose="020B0604030504040204" pitchFamily="34" charset="0"/>
                  <a:cs typeface="Tahoma" panose="020B0604030504040204" pitchFamily="34" charset="0"/>
                </a:rPr>
                <a:t>1-кезең. </a:t>
              </a:r>
              <a:r>
                <a:rPr lang="ru-RU" sz="1600" b="1" dirty="0" err="1">
                  <a:latin typeface="Tahoma" panose="020B0604030504040204" pitchFamily="34" charset="0"/>
                  <a:ea typeface="Tahoma" panose="020B0604030504040204" pitchFamily="34" charset="0"/>
                  <a:cs typeface="Tahoma" panose="020B0604030504040204" pitchFamily="34" charset="0"/>
                </a:rPr>
                <a:t>Оқушылар</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контекстті</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зерттеп</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мәселемен</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танысады</a:t>
              </a:r>
              <a:endParaRPr lang="ru-RU" sz="1600" b="1" dirty="0">
                <a:latin typeface="Tahoma" panose="020B0604030504040204" pitchFamily="34" charset="0"/>
                <a:ea typeface="Tahoma" panose="020B0604030504040204" pitchFamily="34" charset="0"/>
                <a:cs typeface="Tahoma" panose="020B0604030504040204" pitchFamily="34" charset="0"/>
              </a:endParaRPr>
            </a:p>
          </p:txBody>
        </p:sp>
        <p:sp>
          <p:nvSpPr>
            <p:cNvPr id="23" name="TextBox 22"/>
            <p:cNvSpPr txBox="1"/>
            <p:nvPr/>
          </p:nvSpPr>
          <p:spPr>
            <a:xfrm>
              <a:off x="159391" y="2320322"/>
              <a:ext cx="3687021" cy="1065836"/>
            </a:xfrm>
            <a:prstGeom prst="rect">
              <a:avLst/>
            </a:prstGeom>
            <a:grpFill/>
            <a:ln>
              <a:no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ru-RU" sz="1600" b="1" dirty="0">
                  <a:latin typeface="Tahoma" panose="020B0604030504040204" pitchFamily="34" charset="0"/>
                  <a:ea typeface="Tahoma" panose="020B0604030504040204" pitchFamily="34" charset="0"/>
                  <a:cs typeface="Tahoma" panose="020B0604030504040204" pitchFamily="34" charset="0"/>
                </a:rPr>
                <a:t>2-кезең. </a:t>
              </a:r>
              <a:r>
                <a:rPr lang="ru-RU" sz="1600" b="1" dirty="0" err="1">
                  <a:latin typeface="Tahoma" panose="020B0604030504040204" pitchFamily="34" charset="0"/>
                  <a:ea typeface="Tahoma" panose="020B0604030504040204" pitchFamily="34" charset="0"/>
                  <a:cs typeface="Tahoma" panose="020B0604030504040204" pitchFamily="34" charset="0"/>
                </a:rPr>
                <a:t>Мәселені</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түсінуді</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дамыту</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жаңа</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ақпаратты</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зерттеу</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және</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мәселені</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шешу</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дағдыларын</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дамыту</a:t>
              </a:r>
              <a:endParaRPr lang="ru-RU" sz="1600" b="1" dirty="0">
                <a:latin typeface="Tahoma" panose="020B0604030504040204" pitchFamily="34" charset="0"/>
                <a:ea typeface="Tahoma" panose="020B0604030504040204" pitchFamily="34" charset="0"/>
                <a:cs typeface="Tahoma" panose="020B0604030504040204" pitchFamily="34" charset="0"/>
              </a:endParaRPr>
            </a:p>
          </p:txBody>
        </p:sp>
        <p:sp>
          <p:nvSpPr>
            <p:cNvPr id="24" name="TextBox 23"/>
            <p:cNvSpPr txBox="1"/>
            <p:nvPr/>
          </p:nvSpPr>
          <p:spPr>
            <a:xfrm>
              <a:off x="159391" y="4342051"/>
              <a:ext cx="3687021" cy="334977"/>
            </a:xfrm>
            <a:prstGeom prst="rect">
              <a:avLst/>
            </a:prstGeom>
            <a:grp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ru-RU" sz="1600" b="1" dirty="0">
                  <a:latin typeface="Tahoma" panose="020B0604030504040204" pitchFamily="34" charset="0"/>
                  <a:ea typeface="Tahoma" panose="020B0604030504040204" pitchFamily="34" charset="0"/>
                  <a:cs typeface="Tahoma" panose="020B0604030504040204" pitchFamily="34" charset="0"/>
                </a:rPr>
                <a:t>3-кезең. </a:t>
              </a:r>
              <a:r>
                <a:rPr lang="ru-RU" sz="1600" b="1" dirty="0" err="1">
                  <a:latin typeface="Tahoma" panose="020B0604030504040204" pitchFamily="34" charset="0"/>
                  <a:ea typeface="Tahoma" panose="020B0604030504040204" pitchFamily="34" charset="0"/>
                  <a:cs typeface="Tahoma" panose="020B0604030504040204" pitchFamily="34" charset="0"/>
                </a:rPr>
                <a:t>Мәселелерді</a:t>
              </a:r>
              <a:r>
                <a:rPr lang="ru-RU" sz="1600" b="1" dirty="0">
                  <a:latin typeface="Tahoma" panose="020B0604030504040204" pitchFamily="34" charset="0"/>
                  <a:ea typeface="Tahoma" panose="020B0604030504040204" pitchFamily="34" charset="0"/>
                  <a:cs typeface="Tahoma" panose="020B0604030504040204" pitchFamily="34" charset="0"/>
                </a:rPr>
                <a:t> </a:t>
              </a:r>
              <a:r>
                <a:rPr lang="ru-RU" sz="1600" b="1" dirty="0" err="1">
                  <a:latin typeface="Tahoma" panose="020B0604030504040204" pitchFamily="34" charset="0"/>
                  <a:ea typeface="Tahoma" panose="020B0604030504040204" pitchFamily="34" charset="0"/>
                  <a:cs typeface="Tahoma" panose="020B0604030504040204" pitchFamily="34" charset="0"/>
                </a:rPr>
                <a:t>шешу</a:t>
              </a:r>
              <a:endParaRPr lang="ru-RU" sz="1600" b="1" dirty="0">
                <a:latin typeface="Tahoma" panose="020B0604030504040204" pitchFamily="34" charset="0"/>
                <a:ea typeface="Tahoma" panose="020B0604030504040204" pitchFamily="34" charset="0"/>
                <a:cs typeface="Tahoma" panose="020B0604030504040204" pitchFamily="34" charset="0"/>
              </a:endParaRPr>
            </a:p>
          </p:txBody>
        </p:sp>
        <p:sp>
          <p:nvSpPr>
            <p:cNvPr id="25" name="TextBox 24"/>
            <p:cNvSpPr txBox="1"/>
            <p:nvPr/>
          </p:nvSpPr>
          <p:spPr>
            <a:xfrm>
              <a:off x="127820" y="5750252"/>
              <a:ext cx="3687021" cy="334977"/>
            </a:xfrm>
            <a:prstGeom prst="rect">
              <a:avLst/>
            </a:prstGeom>
            <a:grpFill/>
            <a:ln>
              <a:noFill/>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sz="1600" b="1" dirty="0">
                  <a:latin typeface="Tahoma" panose="020B0604030504040204" pitchFamily="34" charset="0"/>
                  <a:ea typeface="Tahoma" panose="020B0604030504040204" pitchFamily="34" charset="0"/>
                  <a:cs typeface="Tahoma" panose="020B0604030504040204" pitchFamily="34" charset="0"/>
                </a:rPr>
                <a:t>4-кезең. Коммуникация</a:t>
              </a:r>
            </a:p>
          </p:txBody>
        </p:sp>
        <p:sp>
          <p:nvSpPr>
            <p:cNvPr id="26" name="Выноска 1 25"/>
            <p:cNvSpPr/>
            <p:nvPr/>
          </p:nvSpPr>
          <p:spPr>
            <a:xfrm>
              <a:off x="4328227" y="766072"/>
              <a:ext cx="7412824" cy="923456"/>
            </a:xfrm>
            <a:prstGeom prst="borderCallout1">
              <a:avLst>
                <a:gd name="adj1" fmla="val 52154"/>
                <a:gd name="adj2" fmla="val -308"/>
                <a:gd name="adj3" fmla="val 71938"/>
                <a:gd name="adj4" fmla="val -6529"/>
              </a:avLst>
            </a:prstGeom>
            <a:grp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1.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Оқушылардан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топтар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құру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Тәжірибе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көрсеткендей</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4-5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оқушыдан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тұратын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топтардың</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жұмысы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тиімдірек</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2.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Мәселені</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талдау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Мәселенің</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жағдайын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түсініп</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топта</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талқылау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sp>
          <p:nvSpPr>
            <p:cNvPr id="27" name="Выноска 1 26"/>
            <p:cNvSpPr/>
            <p:nvPr/>
          </p:nvSpPr>
          <p:spPr>
            <a:xfrm>
              <a:off x="4328227" y="1835187"/>
              <a:ext cx="7412824" cy="2354718"/>
            </a:xfrm>
            <a:prstGeom prst="borderCallout1">
              <a:avLst>
                <a:gd name="adj1" fmla="val 52154"/>
                <a:gd name="adj2" fmla="val -308"/>
                <a:gd name="adj3" fmla="val 52287"/>
                <a:gd name="adj4" fmla="val -6529"/>
              </a:avLst>
            </a:prstGeom>
            <a:grp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3.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Мәселеден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алынған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фактілер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тізімін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жасау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Осы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кезде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af-ZA" sz="1600" b="1" dirty="0">
                  <a:solidFill>
                    <a:schemeClr val="tx1"/>
                  </a:solidFill>
                  <a:latin typeface="Tahoma" panose="020B0604030504040204" pitchFamily="34" charset="0"/>
                  <a:ea typeface="Tahoma" panose="020B0604030504040204" pitchFamily="34" charset="0"/>
                  <a:cs typeface="Tahoma" panose="020B0604030504040204" pitchFamily="34" charset="0"/>
                </a:rPr>
                <a:t>FILA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кестесін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толтыруды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бастау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ұсынылады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4.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Идеяларды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қалыптастыру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Фактілерге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сүйене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отырып</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оқушылар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идеялар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ұсынады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5.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Сұрақтарды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тұжырымдау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Идеялар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негізінде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мәселені</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шешу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үшін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іс-қимыл</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жоспарын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жасауға</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мүмкіндік</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беретін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сұрақтар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тұжырымдалады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6.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Іс-қимыл</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жоспары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Сұрақтар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негізінде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мәселені</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шешу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үшін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жасалуы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керек</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әрекеттер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тізімделеді</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7.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Өзін-өзі</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оқыту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Ақпаратты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іздеу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ru-RU" sz="1600" dirty="0">
                <a:latin typeface="Tahoma" panose="020B0604030504040204" pitchFamily="34" charset="0"/>
                <a:ea typeface="Tahoma" panose="020B0604030504040204" pitchFamily="34" charset="0"/>
                <a:cs typeface="Tahoma" panose="020B0604030504040204" pitchFamily="34" charset="0"/>
              </a:endParaRPr>
            </a:p>
          </p:txBody>
        </p:sp>
        <p:sp>
          <p:nvSpPr>
            <p:cNvPr id="28" name="Выноска 1 27"/>
            <p:cNvSpPr/>
            <p:nvPr/>
          </p:nvSpPr>
          <p:spPr>
            <a:xfrm>
              <a:off x="4320140" y="4321644"/>
              <a:ext cx="7412824" cy="1187356"/>
            </a:xfrm>
            <a:prstGeom prst="borderCallout1">
              <a:avLst>
                <a:gd name="adj1" fmla="val 52154"/>
                <a:gd name="adj2" fmla="val -308"/>
                <a:gd name="adj3" fmla="val 22980"/>
                <a:gd name="adj4" fmla="val -7656"/>
              </a:avLst>
            </a:prstGeom>
            <a:grp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8.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Ақпаратты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талдау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Жиналған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ақпаратты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талдау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және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гипотезаларды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тексеру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9.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Есеп</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немесе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өнім</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жасау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Топ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үшін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қолайлы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нысанда</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жазбаша</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және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ауызша</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есеп</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дайындау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Есепте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мәселені</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шешу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бойынша</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ұсыныстар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болжамдар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қорытындылар</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беріледі</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a:t>
              </a:r>
            </a:p>
          </p:txBody>
        </p:sp>
        <p:sp>
          <p:nvSpPr>
            <p:cNvPr id="29" name="Выноска 1 28"/>
            <p:cNvSpPr/>
            <p:nvPr/>
          </p:nvSpPr>
          <p:spPr>
            <a:xfrm>
              <a:off x="4320140" y="5654659"/>
              <a:ext cx="7412824" cy="912077"/>
            </a:xfrm>
            <a:prstGeom prst="borderCallout1">
              <a:avLst>
                <a:gd name="adj1" fmla="val 52154"/>
                <a:gd name="adj2" fmla="val -308"/>
                <a:gd name="adj3" fmla="val 38552"/>
                <a:gd name="adj4" fmla="val -6905"/>
              </a:avLst>
            </a:prstGeom>
            <a:grp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10.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Бағалау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және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рефлексия.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Орындалған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жұмыс</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туралы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ойлау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және</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кері</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байланыс</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беру.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Оқу</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мақсаттарына</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сәйкес</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алынған</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қорытындыларды</a:t>
              </a:r>
              <a:r>
                <a:rPr lang="ru-RU" sz="1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ru-RU" sz="1600" b="1" dirty="0" err="1">
                  <a:solidFill>
                    <a:schemeClr val="tx1"/>
                  </a:solidFill>
                  <a:latin typeface="Tahoma" panose="020B0604030504040204" pitchFamily="34" charset="0"/>
                  <a:ea typeface="Tahoma" panose="020B0604030504040204" pitchFamily="34" charset="0"/>
                  <a:cs typeface="Tahoma" panose="020B0604030504040204" pitchFamily="34" charset="0"/>
                </a:rPr>
                <a:t>бағалау</a:t>
              </a:r>
              <a:endParaRPr lang="ru-RU" sz="16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pSp>
      <p:sp>
        <p:nvSpPr>
          <p:cNvPr id="2" name="Заголовок 1">
            <a:extLst>
              <a:ext uri="{FF2B5EF4-FFF2-40B4-BE49-F238E27FC236}">
                <a16:creationId xmlns:a16="http://schemas.microsoft.com/office/drawing/2014/main" id="{C3AF11D2-1EE5-223C-EA00-CFCBEB4487BD}"/>
              </a:ext>
            </a:extLst>
          </p:cNvPr>
          <p:cNvSpPr>
            <a:spLocks noGrp="1"/>
          </p:cNvSpPr>
          <p:nvPr>
            <p:ph type="ctrTitle"/>
          </p:nvPr>
        </p:nvSpPr>
        <p:spPr>
          <a:xfrm>
            <a:off x="816565" y="-267108"/>
            <a:ext cx="11135557" cy="1079613"/>
          </a:xfrm>
        </p:spPr>
        <p:txBody>
          <a:bodyPr vert="horz" lIns="0" tIns="0" rIns="0" bIns="0" rtlCol="0" anchor="b">
            <a:normAutofit/>
          </a:bodyPr>
          <a:lstStyle/>
          <a:p>
            <a:pPr>
              <a:lnSpc>
                <a:spcPct val="90000"/>
              </a:lnSpc>
            </a:pPr>
            <a:r>
              <a:rPr lang="en-US" sz="4800" b="1" spc="700" dirty="0">
                <a:solidFill>
                  <a:srgbClr val="002060"/>
                </a:solidFill>
                <a:latin typeface="Tahoma" panose="020B0604030504040204" pitchFamily="34" charset="0"/>
                <a:ea typeface="Tahoma" panose="020B0604030504040204" pitchFamily="34" charset="0"/>
                <a:cs typeface="Tahoma" panose="020B0604030504040204" pitchFamily="34" charset="0"/>
              </a:rPr>
              <a:t>Project-Based Learning </a:t>
            </a:r>
          </a:p>
        </p:txBody>
      </p:sp>
    </p:spTree>
    <p:extLst>
      <p:ext uri="{BB962C8B-B14F-4D97-AF65-F5344CB8AC3E}">
        <p14:creationId xmlns:p14="http://schemas.microsoft.com/office/powerpoint/2010/main" val="2537286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stretch>
            <a:fillRect/>
          </a:stretch>
        </p:blipFill>
        <p:spPr>
          <a:xfrm>
            <a:off x="125529" y="835172"/>
            <a:ext cx="7323919" cy="5382528"/>
          </a:xfrm>
          <a:prstGeom prst="rect">
            <a:avLst/>
          </a:prstGeom>
        </p:spPr>
      </p:pic>
      <p:sp>
        <p:nvSpPr>
          <p:cNvPr id="4" name="Прямоугольник 3"/>
          <p:cNvSpPr/>
          <p:nvPr/>
        </p:nvSpPr>
        <p:spPr>
          <a:xfrm>
            <a:off x="0" y="0"/>
            <a:ext cx="12176902" cy="628817"/>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C3AF11D2-1EE5-223C-EA00-CFCBEB4487BD}"/>
              </a:ext>
            </a:extLst>
          </p:cNvPr>
          <p:cNvSpPr>
            <a:spLocks noGrp="1"/>
          </p:cNvSpPr>
          <p:nvPr>
            <p:ph type="ctrTitle"/>
          </p:nvPr>
        </p:nvSpPr>
        <p:spPr>
          <a:xfrm>
            <a:off x="886265" y="0"/>
            <a:ext cx="10501830" cy="628817"/>
          </a:xfrm>
        </p:spPr>
        <p:txBody>
          <a:bodyPr vert="horz" lIns="0" tIns="0" rIns="0" bIns="0" rtlCol="0" anchor="b">
            <a:noAutofit/>
          </a:bodyPr>
          <a:lstStyle/>
          <a:p>
            <a:pPr algn="l">
              <a:lnSpc>
                <a:spcPct val="90000"/>
              </a:lnSpc>
            </a:pPr>
            <a:r>
              <a:rPr lang="en-US" sz="4800" b="1" spc="700" dirty="0">
                <a:solidFill>
                  <a:srgbClr val="002060"/>
                </a:solidFill>
                <a:latin typeface="Tahoma" panose="020B0604030504040204" pitchFamily="34" charset="0"/>
                <a:ea typeface="Tahoma" panose="020B0604030504040204" pitchFamily="34" charset="0"/>
                <a:cs typeface="Tahoma" panose="020B0604030504040204" pitchFamily="34" charset="0"/>
              </a:rPr>
              <a:t>Inquiry-based learning</a:t>
            </a:r>
          </a:p>
        </p:txBody>
      </p:sp>
      <p:sp>
        <p:nvSpPr>
          <p:cNvPr id="5" name="Прямоугольник 4"/>
          <p:cNvSpPr/>
          <p:nvPr/>
        </p:nvSpPr>
        <p:spPr>
          <a:xfrm>
            <a:off x="7449447" y="710281"/>
            <a:ext cx="4727456" cy="5632311"/>
          </a:xfrm>
          <a:prstGeom prst="rect">
            <a:avLst/>
          </a:prstGeom>
        </p:spPr>
        <p:txBody>
          <a:bodyPr wrap="square">
            <a:spAutoFit/>
          </a:bodyPr>
          <a:lstStyle/>
          <a:p>
            <a:pPr marL="342900" indent="-342900">
              <a:buFont typeface="Wingdings" panose="05000000000000000000" pitchFamily="2" charset="2"/>
              <a:buChar char="ü"/>
            </a:pPr>
            <a:r>
              <a:rPr lang="ru-RU" sz="2000" b="1" dirty="0" err="1">
                <a:solidFill>
                  <a:srgbClr val="FF0000"/>
                </a:solidFill>
              </a:rPr>
              <a:t>Сұранысқа</a:t>
            </a:r>
            <a:r>
              <a:rPr lang="ru-RU" sz="2000" b="1" dirty="0">
                <a:solidFill>
                  <a:srgbClr val="FF0000"/>
                </a:solidFill>
              </a:rPr>
              <a:t> </a:t>
            </a:r>
            <a:r>
              <a:rPr lang="ru-RU" sz="2000" b="1" dirty="0" err="1">
                <a:solidFill>
                  <a:srgbClr val="FF0000"/>
                </a:solidFill>
              </a:rPr>
              <a:t>негізделген</a:t>
            </a:r>
            <a:r>
              <a:rPr lang="ru-RU" sz="2000" b="1" dirty="0">
                <a:solidFill>
                  <a:srgbClr val="FF0000"/>
                </a:solidFill>
              </a:rPr>
              <a:t> </a:t>
            </a:r>
            <a:r>
              <a:rPr lang="ru-RU" sz="2000" b="1" dirty="0" err="1">
                <a:solidFill>
                  <a:srgbClr val="FF0000"/>
                </a:solidFill>
              </a:rPr>
              <a:t>оқыту-бұл</a:t>
            </a:r>
            <a:r>
              <a:rPr lang="ru-RU" sz="2000" b="1" dirty="0">
                <a:solidFill>
                  <a:srgbClr val="FF0000"/>
                </a:solidFill>
              </a:rPr>
              <a:t> </a:t>
            </a:r>
            <a:r>
              <a:rPr lang="ru-RU" sz="2000" dirty="0" err="1"/>
              <a:t>оқушыларды</a:t>
            </a:r>
            <a:r>
              <a:rPr lang="ru-RU" sz="2000" dirty="0"/>
              <a:t> </a:t>
            </a:r>
            <a:r>
              <a:rPr lang="ru-RU" sz="2000" b="1" dirty="0" err="1"/>
              <a:t>білімдерін</a:t>
            </a:r>
            <a:r>
              <a:rPr lang="ru-RU" sz="2000" b="1" dirty="0"/>
              <a:t> </a:t>
            </a:r>
            <a:r>
              <a:rPr lang="ru-RU" sz="2000" b="1" dirty="0" err="1"/>
              <a:t>мағыналы</a:t>
            </a:r>
            <a:r>
              <a:rPr lang="ru-RU" sz="2000" b="1" dirty="0"/>
              <a:t> </a:t>
            </a:r>
            <a:r>
              <a:rPr lang="ru-RU" sz="2000" b="1" dirty="0" err="1"/>
              <a:t>дамытуға</a:t>
            </a:r>
            <a:r>
              <a:rPr lang="ru-RU" sz="2000" b="1" dirty="0"/>
              <a:t> </a:t>
            </a:r>
            <a:r>
              <a:rPr lang="ru-RU" sz="2000" dirty="0" err="1"/>
              <a:t>тартатын</a:t>
            </a:r>
            <a:r>
              <a:rPr lang="ru-RU" sz="2000" dirty="0"/>
              <a:t> </a:t>
            </a:r>
            <a:r>
              <a:rPr lang="ru-RU" sz="2000" dirty="0" err="1"/>
              <a:t>оқыту</a:t>
            </a:r>
            <a:r>
              <a:rPr lang="ru-RU" sz="2000" dirty="0"/>
              <a:t> мен </a:t>
            </a:r>
            <a:r>
              <a:rPr lang="ru-RU" sz="2000" dirty="0" err="1"/>
              <a:t>оқытуға</a:t>
            </a:r>
            <a:r>
              <a:rPr lang="ru-RU" sz="2000" dirty="0"/>
              <a:t> </a:t>
            </a:r>
            <a:r>
              <a:rPr lang="ru-RU" sz="2000" dirty="0" err="1"/>
              <a:t>деген</a:t>
            </a:r>
            <a:r>
              <a:rPr lang="ru-RU" sz="2000" dirty="0"/>
              <a:t> </a:t>
            </a:r>
            <a:r>
              <a:rPr lang="ru-RU" sz="2000" dirty="0" err="1"/>
              <a:t>көзқарас</a:t>
            </a:r>
            <a:r>
              <a:rPr lang="ru-RU" sz="2000" dirty="0"/>
              <a:t>. </a:t>
            </a:r>
          </a:p>
          <a:p>
            <a:pPr marL="342900" indent="-342900">
              <a:buFont typeface="Wingdings" panose="05000000000000000000" pitchFamily="2" charset="2"/>
              <a:buChar char="ü"/>
            </a:pPr>
            <a:r>
              <a:rPr lang="ru-RU" sz="2000" dirty="0" err="1"/>
              <a:t>Оқушыларға</a:t>
            </a:r>
            <a:r>
              <a:rPr lang="ru-RU" sz="2000" dirty="0"/>
              <a:t> </a:t>
            </a:r>
            <a:r>
              <a:rPr lang="ru-RU" sz="2000" b="1" dirty="0" err="1"/>
              <a:t>сұрақтар</a:t>
            </a:r>
            <a:r>
              <a:rPr lang="ru-RU" sz="2000" b="1" dirty="0"/>
              <a:t> </a:t>
            </a:r>
            <a:r>
              <a:rPr lang="ru-RU" sz="2000" b="1" dirty="0" err="1"/>
              <a:t>қоюға</a:t>
            </a:r>
            <a:r>
              <a:rPr lang="ru-RU" sz="2000" dirty="0"/>
              <a:t>, </a:t>
            </a:r>
            <a:r>
              <a:rPr lang="ru-RU" sz="2000" dirty="0" err="1"/>
              <a:t>содан</a:t>
            </a:r>
            <a:r>
              <a:rPr lang="ru-RU" sz="2000" dirty="0"/>
              <a:t> </a:t>
            </a:r>
            <a:r>
              <a:rPr lang="ru-RU" sz="2000" dirty="0" err="1"/>
              <a:t>кейін</a:t>
            </a:r>
            <a:r>
              <a:rPr lang="ru-RU" sz="2000" dirty="0"/>
              <a:t> осы </a:t>
            </a:r>
            <a:r>
              <a:rPr lang="ru-RU" sz="2000" b="1" dirty="0" err="1"/>
              <a:t>сұрақтарға</a:t>
            </a:r>
            <a:r>
              <a:rPr lang="ru-RU" sz="2000" b="1" dirty="0"/>
              <a:t> </a:t>
            </a:r>
            <a:r>
              <a:rPr lang="ru-RU" sz="2000" b="1" dirty="0" err="1"/>
              <a:t>жауаптарды</a:t>
            </a:r>
            <a:r>
              <a:rPr lang="ru-RU" sz="2000" b="1" dirty="0"/>
              <a:t> </a:t>
            </a:r>
            <a:r>
              <a:rPr lang="ru-RU" sz="2000" b="1" dirty="0" err="1"/>
              <a:t>зерттеу</a:t>
            </a:r>
            <a:r>
              <a:rPr lang="ru-RU" sz="2000" b="1" dirty="0"/>
              <a:t> </a:t>
            </a:r>
            <a:r>
              <a:rPr lang="ru-RU" sz="2000" dirty="0" err="1"/>
              <a:t>әдісін</a:t>
            </a:r>
            <a:r>
              <a:rPr lang="ru-RU" sz="2000" dirty="0"/>
              <a:t> </a:t>
            </a:r>
            <a:r>
              <a:rPr lang="ru-RU" sz="2000" dirty="0" err="1"/>
              <a:t>әзірлеуге</a:t>
            </a:r>
            <a:r>
              <a:rPr lang="ru-RU" sz="2000" dirty="0"/>
              <a:t> </a:t>
            </a:r>
            <a:r>
              <a:rPr lang="ru-RU" sz="2000" dirty="0" err="1"/>
              <a:t>назар</a:t>
            </a:r>
            <a:r>
              <a:rPr lang="ru-RU" sz="2000" dirty="0"/>
              <a:t> </a:t>
            </a:r>
            <a:r>
              <a:rPr lang="ru-RU" sz="2000" dirty="0" err="1"/>
              <a:t>аударыңыз</a:t>
            </a:r>
            <a:r>
              <a:rPr lang="ru-RU" sz="2000" dirty="0"/>
              <a:t>. </a:t>
            </a:r>
          </a:p>
          <a:p>
            <a:pPr marL="342900" indent="-342900">
              <a:buFont typeface="Wingdings" panose="05000000000000000000" pitchFamily="2" charset="2"/>
              <a:buChar char="ü"/>
            </a:pPr>
            <a:r>
              <a:rPr lang="ru-RU" sz="2000" dirty="0" err="1"/>
              <a:t>Оқушылар</a:t>
            </a:r>
            <a:r>
              <a:rPr lang="ru-RU" sz="2000" dirty="0"/>
              <a:t> </a:t>
            </a:r>
            <a:r>
              <a:rPr lang="ru-RU" sz="2000" b="1" dirty="0" err="1"/>
              <a:t>гипотезаларды</a:t>
            </a:r>
            <a:r>
              <a:rPr lang="ru-RU" sz="2000" b="1" dirty="0"/>
              <a:t> </a:t>
            </a:r>
            <a:r>
              <a:rPr lang="ru-RU" sz="2000" b="1" dirty="0" err="1"/>
              <a:t>әзірлеу</a:t>
            </a:r>
            <a:r>
              <a:rPr lang="ru-RU" sz="2000" b="1" dirty="0"/>
              <a:t> </a:t>
            </a:r>
            <a:r>
              <a:rPr lang="ru-RU" sz="2000" dirty="0" err="1"/>
              <a:t>және</a:t>
            </a:r>
            <a:r>
              <a:rPr lang="ru-RU" sz="2000" dirty="0"/>
              <a:t> </a:t>
            </a:r>
            <a:r>
              <a:rPr lang="ru-RU" sz="2000" b="1" dirty="0" err="1"/>
              <a:t>сынау</a:t>
            </a:r>
            <a:r>
              <a:rPr lang="ru-RU" sz="2000" dirty="0"/>
              <a:t> </a:t>
            </a:r>
            <a:r>
              <a:rPr lang="ru-RU" sz="2000" dirty="0" err="1"/>
              <a:t>арқылы</a:t>
            </a:r>
            <a:r>
              <a:rPr lang="ru-RU" sz="2000" dirty="0"/>
              <a:t> </a:t>
            </a:r>
            <a:r>
              <a:rPr lang="ru-RU" sz="2000" dirty="0" err="1"/>
              <a:t>құрдастарымен</a:t>
            </a:r>
            <a:r>
              <a:rPr lang="ru-RU" sz="2000" dirty="0"/>
              <a:t> </a:t>
            </a:r>
            <a:r>
              <a:rPr lang="ru-RU" sz="2000" b="1" dirty="0" err="1"/>
              <a:t>пікірталастарға</a:t>
            </a:r>
            <a:r>
              <a:rPr lang="ru-RU" sz="2000" b="1" dirty="0"/>
              <a:t> </a:t>
            </a:r>
            <a:r>
              <a:rPr lang="ru-RU" sz="2000" dirty="0" err="1"/>
              <a:t>қатысады</a:t>
            </a:r>
            <a:r>
              <a:rPr lang="ru-RU" sz="2000" dirty="0"/>
              <a:t> </a:t>
            </a:r>
            <a:r>
              <a:rPr lang="ru-RU" sz="2000" dirty="0" err="1"/>
              <a:t>және</a:t>
            </a:r>
            <a:r>
              <a:rPr lang="ru-RU" sz="2000" dirty="0"/>
              <a:t> </a:t>
            </a:r>
            <a:r>
              <a:rPr lang="ru-RU" sz="2000" dirty="0" err="1"/>
              <a:t>олар</a:t>
            </a:r>
            <a:r>
              <a:rPr lang="ru-RU" sz="2000" dirty="0"/>
              <a:t> </a:t>
            </a:r>
            <a:r>
              <a:rPr lang="ru-RU" sz="2000" dirty="0" err="1"/>
              <a:t>тапқан</a:t>
            </a:r>
            <a:r>
              <a:rPr lang="ru-RU" sz="2000" dirty="0"/>
              <a:t> </a:t>
            </a:r>
            <a:r>
              <a:rPr lang="ru-RU" sz="2000" dirty="0" err="1"/>
              <a:t>нәрсеге</a:t>
            </a:r>
            <a:r>
              <a:rPr lang="ru-RU" sz="2000" dirty="0"/>
              <a:t> </a:t>
            </a:r>
            <a:r>
              <a:rPr lang="ru-RU" sz="2000" dirty="0" err="1"/>
              <a:t>сүйене</a:t>
            </a:r>
            <a:r>
              <a:rPr lang="ru-RU" sz="2000" dirty="0"/>
              <a:t> </a:t>
            </a:r>
            <a:r>
              <a:rPr lang="ru-RU" sz="2000" dirty="0" err="1"/>
              <a:t>отырып</a:t>
            </a:r>
            <a:r>
              <a:rPr lang="ru-RU" sz="2000" dirty="0"/>
              <a:t> </a:t>
            </a:r>
            <a:r>
              <a:rPr lang="ru-RU" sz="2000" b="1" dirty="0" err="1"/>
              <a:t>қорытынды</a:t>
            </a:r>
            <a:r>
              <a:rPr lang="ru-RU" sz="2000" b="1" dirty="0"/>
              <a:t> </a:t>
            </a:r>
            <a:r>
              <a:rPr lang="ru-RU" sz="2000" b="1" dirty="0" err="1"/>
              <a:t>жасауға</a:t>
            </a:r>
            <a:r>
              <a:rPr lang="ru-RU" sz="2000" b="1" dirty="0"/>
              <a:t> </a:t>
            </a:r>
            <a:r>
              <a:rPr lang="ru-RU" sz="2000" dirty="0" err="1"/>
              <a:t>тырысып</a:t>
            </a:r>
            <a:r>
              <a:rPr lang="ru-RU" sz="2000" dirty="0"/>
              <a:t>, </a:t>
            </a:r>
            <a:r>
              <a:rPr lang="ru-RU" sz="2000" b="1" dirty="0" err="1"/>
              <a:t>мағыналы</a:t>
            </a:r>
            <a:r>
              <a:rPr lang="ru-RU" sz="2000" b="1" dirty="0"/>
              <a:t> </a:t>
            </a:r>
            <a:r>
              <a:rPr lang="ru-RU" sz="2000" b="1" dirty="0" err="1"/>
              <a:t>ойлауға</a:t>
            </a:r>
            <a:r>
              <a:rPr lang="ru-RU" sz="2000" b="1" dirty="0"/>
              <a:t> </a:t>
            </a:r>
            <a:r>
              <a:rPr lang="ru-RU" sz="2000" dirty="0" err="1"/>
              <a:t>қатысады</a:t>
            </a:r>
            <a:r>
              <a:rPr lang="ru-RU" sz="2000" dirty="0"/>
              <a:t>. </a:t>
            </a:r>
          </a:p>
          <a:p>
            <a:pPr marL="342900" indent="-342900">
              <a:buFont typeface="Wingdings" panose="05000000000000000000" pitchFamily="2" charset="2"/>
              <a:buChar char="ü"/>
            </a:pPr>
            <a:r>
              <a:rPr lang="af-ZA" sz="2000" dirty="0"/>
              <a:t>IBL-</a:t>
            </a:r>
            <a:r>
              <a:rPr lang="ru-RU" sz="2000" dirty="0" err="1"/>
              <a:t>дің</a:t>
            </a:r>
            <a:r>
              <a:rPr lang="ru-RU" sz="2000" dirty="0"/>
              <a:t> </a:t>
            </a:r>
            <a:r>
              <a:rPr lang="ru-RU" sz="2000" dirty="0" err="1"/>
              <a:t>мәні</a:t>
            </a:r>
            <a:r>
              <a:rPr lang="ru-RU" sz="2000" dirty="0"/>
              <a:t>- </a:t>
            </a:r>
            <a:r>
              <a:rPr lang="ru-RU" sz="2000" dirty="0" err="1"/>
              <a:t>ақпаратты</a:t>
            </a:r>
            <a:r>
              <a:rPr lang="ru-RU" sz="2000" dirty="0"/>
              <a:t> </a:t>
            </a:r>
            <a:r>
              <a:rPr lang="ru-RU" sz="2000" dirty="0" err="1"/>
              <a:t>немесе</a:t>
            </a:r>
            <a:r>
              <a:rPr lang="ru-RU" sz="2000" dirty="0"/>
              <a:t> </a:t>
            </a:r>
            <a:r>
              <a:rPr lang="ru-RU" sz="2000" dirty="0" err="1"/>
              <a:t>деректерді</a:t>
            </a:r>
            <a:r>
              <a:rPr lang="ru-RU" sz="2000" dirty="0"/>
              <a:t> </a:t>
            </a:r>
            <a:r>
              <a:rPr lang="ru-RU" sz="2000" dirty="0" err="1"/>
              <a:t>алу</a:t>
            </a:r>
            <a:r>
              <a:rPr lang="ru-RU" sz="2000" dirty="0"/>
              <a:t> </a:t>
            </a:r>
            <a:r>
              <a:rPr lang="ru-RU" sz="2000" dirty="0" err="1"/>
              <a:t>және</a:t>
            </a:r>
            <a:r>
              <a:rPr lang="ru-RU" sz="2000" dirty="0"/>
              <a:t> оны  </a:t>
            </a:r>
            <a:r>
              <a:rPr lang="ru-RU" sz="2000" dirty="0" err="1"/>
              <a:t>қолдануға</a:t>
            </a:r>
            <a:r>
              <a:rPr lang="ru-RU" sz="2000" dirty="0"/>
              <a:t> </a:t>
            </a:r>
            <a:r>
              <a:rPr lang="ru-RU" sz="2000" dirty="0" err="1"/>
              <a:t>болатын</a:t>
            </a:r>
            <a:r>
              <a:rPr lang="ru-RU" sz="2000" dirty="0"/>
              <a:t>, </a:t>
            </a:r>
            <a:r>
              <a:rPr lang="ru-RU" sz="2000" dirty="0" err="1"/>
              <a:t>берілетін</a:t>
            </a:r>
            <a:r>
              <a:rPr lang="ru-RU" sz="2000" dirty="0"/>
              <a:t> </a:t>
            </a:r>
            <a:r>
              <a:rPr lang="ru-RU" sz="2000" dirty="0" err="1"/>
              <a:t>білімге</a:t>
            </a:r>
            <a:r>
              <a:rPr lang="ru-RU" sz="2000" dirty="0"/>
              <a:t> </a:t>
            </a:r>
            <a:r>
              <a:rPr lang="ru-RU" sz="2000" dirty="0" err="1"/>
              <a:t>айналдыру</a:t>
            </a:r>
            <a:r>
              <a:rPr lang="ru-RU" sz="2000" dirty="0"/>
              <a:t> </a:t>
            </a:r>
            <a:r>
              <a:rPr lang="ru-RU" sz="2000" dirty="0" err="1"/>
              <a:t>мүмкіндігі</a:t>
            </a:r>
            <a:r>
              <a:rPr lang="ru-RU" sz="2000" dirty="0"/>
              <a:t>.</a:t>
            </a:r>
          </a:p>
        </p:txBody>
      </p:sp>
      <p:sp>
        <p:nvSpPr>
          <p:cNvPr id="9" name="Кольцо 8"/>
          <p:cNvSpPr/>
          <p:nvPr/>
        </p:nvSpPr>
        <p:spPr>
          <a:xfrm>
            <a:off x="3228688" y="718576"/>
            <a:ext cx="1117600" cy="479891"/>
          </a:xfrm>
          <a:prstGeom prst="donut">
            <a:avLst>
              <a:gd name="adj" fmla="val 9877"/>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240240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5743" y="189167"/>
            <a:ext cx="11041039" cy="681318"/>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C3AF11D2-1EE5-223C-EA00-CFCBEB4487BD}"/>
              </a:ext>
            </a:extLst>
          </p:cNvPr>
          <p:cNvSpPr>
            <a:spLocks noGrp="1"/>
          </p:cNvSpPr>
          <p:nvPr>
            <p:ph type="ctrTitle"/>
          </p:nvPr>
        </p:nvSpPr>
        <p:spPr>
          <a:xfrm>
            <a:off x="463220" y="-199148"/>
            <a:ext cx="11135557" cy="1079613"/>
          </a:xfrm>
        </p:spPr>
        <p:txBody>
          <a:bodyPr vert="horz" lIns="0" tIns="0" rIns="0" bIns="0" rtlCol="0" anchor="b">
            <a:normAutofit fontScale="90000"/>
          </a:bodyPr>
          <a:lstStyle/>
          <a:p>
            <a:pPr algn="l">
              <a:lnSpc>
                <a:spcPct val="90000"/>
              </a:lnSpc>
            </a:pPr>
            <a:r>
              <a:rPr lang="en-US" spc="700" dirty="0">
                <a:solidFill>
                  <a:srgbClr val="002060"/>
                </a:solidFill>
                <a:latin typeface="Tahoma" panose="020B0604030504040204" pitchFamily="34" charset="0"/>
                <a:ea typeface="Tahoma" panose="020B0604030504040204" pitchFamily="34" charset="0"/>
                <a:cs typeface="Tahoma" panose="020B0604030504040204" pitchFamily="34" charset="0"/>
              </a:rPr>
              <a:t>Performance–based Learning</a:t>
            </a:r>
          </a:p>
        </p:txBody>
      </p:sp>
      <p:sp>
        <p:nvSpPr>
          <p:cNvPr id="5" name="Прямоугольник 4"/>
          <p:cNvSpPr/>
          <p:nvPr/>
        </p:nvSpPr>
        <p:spPr>
          <a:xfrm>
            <a:off x="345743" y="1279434"/>
            <a:ext cx="5312727" cy="5047536"/>
          </a:xfrm>
          <a:prstGeom prst="rect">
            <a:avLst/>
          </a:prstGeom>
        </p:spPr>
        <p:txBody>
          <a:bodyPr wrap="square">
            <a:spAutoFit/>
          </a:bodyPr>
          <a:lstStyle/>
          <a:p>
            <a:pPr marL="342900" indent="-342900">
              <a:buFont typeface="Wingdings" panose="05000000000000000000" pitchFamily="2" charset="2"/>
              <a:buChar char="ü"/>
            </a:pPr>
            <a:r>
              <a:rPr lang="ru-RU" sz="2300" b="1" dirty="0">
                <a:solidFill>
                  <a:srgbClr val="FF0000"/>
                </a:solidFill>
              </a:rPr>
              <a:t>НӘТИЖЕЛЕРГЕ НЕГІЗДЕЛГЕН ОҚЫТУ</a:t>
            </a:r>
          </a:p>
          <a:p>
            <a:pPr marL="342900" indent="-342900">
              <a:buFont typeface="Wingdings" panose="05000000000000000000" pitchFamily="2" charset="2"/>
              <a:buChar char="ü"/>
            </a:pPr>
            <a:r>
              <a:rPr lang="ru-RU" sz="2300" dirty="0" err="1"/>
              <a:t>Оқытудың</a:t>
            </a:r>
            <a:r>
              <a:rPr lang="ru-RU" sz="2300" dirty="0"/>
              <a:t> </a:t>
            </a:r>
            <a:r>
              <a:rPr lang="ru-RU" sz="2300" dirty="0" err="1"/>
              <a:t>тиімділігін</a:t>
            </a:r>
            <a:r>
              <a:rPr lang="ru-RU" sz="2300" dirty="0"/>
              <a:t> </a:t>
            </a:r>
            <a:r>
              <a:rPr lang="ru-RU" sz="2300" dirty="0" err="1"/>
              <a:t>бағалау</a:t>
            </a:r>
            <a:r>
              <a:rPr lang="ru-RU" sz="2300" dirty="0"/>
              <a:t> </a:t>
            </a:r>
            <a:r>
              <a:rPr lang="ru-RU" sz="2300" dirty="0" err="1"/>
              <a:t>үшін</a:t>
            </a:r>
            <a:r>
              <a:rPr lang="ru-RU" sz="2300" dirty="0"/>
              <a:t> </a:t>
            </a:r>
            <a:r>
              <a:rPr lang="ru-RU" sz="2300" dirty="0" err="1"/>
              <a:t>эталондарды</a:t>
            </a:r>
            <a:r>
              <a:rPr lang="ru-RU" sz="2300" dirty="0"/>
              <a:t> </a:t>
            </a:r>
            <a:r>
              <a:rPr lang="ru-RU" sz="2300" dirty="0" err="1"/>
              <a:t>қамтамасыз</a:t>
            </a:r>
            <a:r>
              <a:rPr lang="ru-RU" sz="2300" dirty="0"/>
              <a:t> </a:t>
            </a:r>
            <a:r>
              <a:rPr lang="ru-RU" sz="2300" dirty="0" err="1"/>
              <a:t>ететін</a:t>
            </a:r>
            <a:r>
              <a:rPr lang="ru-RU" sz="2300" dirty="0"/>
              <a:t> </a:t>
            </a:r>
            <a:r>
              <a:rPr lang="ru-RU" sz="2300" dirty="0" err="1"/>
              <a:t>мазмұнға</a:t>
            </a:r>
            <a:r>
              <a:rPr lang="ru-RU" sz="2300" dirty="0"/>
              <a:t> </a:t>
            </a:r>
            <a:r>
              <a:rPr lang="ru-RU" sz="2300" dirty="0" err="1"/>
              <a:t>емес</a:t>
            </a:r>
            <a:r>
              <a:rPr lang="ru-RU" sz="2300" dirty="0"/>
              <a:t>, </a:t>
            </a:r>
            <a:r>
              <a:rPr lang="ru-RU" sz="2300" dirty="0" err="1"/>
              <a:t>мінез-құлық</a:t>
            </a:r>
            <a:r>
              <a:rPr lang="ru-RU" sz="2300" dirty="0"/>
              <a:t> </a:t>
            </a:r>
            <a:r>
              <a:rPr lang="ru-RU" sz="2300" dirty="0" err="1"/>
              <a:t>нәтижелеріне</a:t>
            </a:r>
            <a:r>
              <a:rPr lang="ru-RU" sz="2300" dirty="0"/>
              <a:t> </a:t>
            </a:r>
            <a:r>
              <a:rPr lang="ru-RU" sz="2300" dirty="0" err="1"/>
              <a:t>негізделген</a:t>
            </a:r>
            <a:r>
              <a:rPr lang="ru-RU" sz="2300" dirty="0"/>
              <a:t> </a:t>
            </a:r>
            <a:r>
              <a:rPr lang="ru-RU" sz="2300" dirty="0" err="1"/>
              <a:t>оқыту</a:t>
            </a:r>
            <a:r>
              <a:rPr lang="ru-RU" sz="2300" dirty="0"/>
              <a:t> </a:t>
            </a:r>
            <a:r>
              <a:rPr lang="ru-RU" sz="2300" dirty="0" err="1"/>
              <a:t>мақсаттарын</a:t>
            </a:r>
            <a:r>
              <a:rPr lang="ru-RU" sz="2300" dirty="0"/>
              <a:t> </a:t>
            </a:r>
            <a:r>
              <a:rPr lang="ru-RU" sz="2300" dirty="0" err="1"/>
              <a:t>әзірлеу</a:t>
            </a:r>
            <a:r>
              <a:rPr lang="ru-RU" sz="2300" dirty="0"/>
              <a:t> </a:t>
            </a:r>
            <a:r>
              <a:rPr lang="ru-RU" sz="2300" dirty="0" err="1"/>
              <a:t>әдісі</a:t>
            </a:r>
            <a:r>
              <a:rPr lang="ru-RU" sz="2300" dirty="0"/>
              <a:t>.</a:t>
            </a:r>
          </a:p>
          <a:p>
            <a:pPr marL="342900" indent="-342900">
              <a:buFont typeface="Wingdings" panose="05000000000000000000" pitchFamily="2" charset="2"/>
              <a:buChar char="ü"/>
            </a:pPr>
            <a:r>
              <a:rPr lang="ru-RU" sz="2300" dirty="0" err="1"/>
              <a:t>Білім</a:t>
            </a:r>
            <a:r>
              <a:rPr lang="ru-RU" sz="2300" dirty="0"/>
              <a:t> мен </a:t>
            </a:r>
            <a:r>
              <a:rPr lang="ru-RU" sz="2300" dirty="0" err="1"/>
              <a:t>дағдыларды</a:t>
            </a:r>
            <a:r>
              <a:rPr lang="ru-RU" sz="2300" dirty="0"/>
              <a:t> </a:t>
            </a:r>
            <a:r>
              <a:rPr lang="ru-RU" sz="2300" dirty="0" err="1"/>
              <a:t>көрсету</a:t>
            </a:r>
            <a:r>
              <a:rPr lang="ru-RU" sz="2300" dirty="0"/>
              <a:t> </a:t>
            </a:r>
            <a:r>
              <a:rPr lang="ru-RU" sz="2300" dirty="0" err="1"/>
              <a:t>үшін</a:t>
            </a:r>
            <a:r>
              <a:rPr lang="ru-RU" sz="2300" dirty="0"/>
              <a:t> </a:t>
            </a:r>
            <a:r>
              <a:rPr lang="ru-RU" sz="2300" dirty="0" err="1"/>
              <a:t>оқушылардың</a:t>
            </a:r>
            <a:r>
              <a:rPr lang="ru-RU" sz="2300" dirty="0"/>
              <a:t> </a:t>
            </a:r>
            <a:r>
              <a:rPr lang="ru-RU" sz="2300" dirty="0" err="1"/>
              <a:t>оқу</a:t>
            </a:r>
            <a:r>
              <a:rPr lang="ru-RU" sz="2300" dirty="0"/>
              <a:t> </a:t>
            </a:r>
            <a:r>
              <a:rPr lang="ru-RU" sz="2300" dirty="0" err="1"/>
              <a:t>тапсырмаларын</a:t>
            </a:r>
            <a:r>
              <a:rPr lang="ru-RU" sz="2300" dirty="0"/>
              <a:t> </a:t>
            </a:r>
            <a:r>
              <a:rPr lang="ru-RU" sz="2300" dirty="0" err="1"/>
              <a:t>орындауына</a:t>
            </a:r>
            <a:r>
              <a:rPr lang="ru-RU" sz="2300" dirty="0"/>
              <a:t> </a:t>
            </a:r>
            <a:r>
              <a:rPr lang="ru-RU" sz="2300" dirty="0" err="1"/>
              <a:t>негізделген</a:t>
            </a:r>
            <a:r>
              <a:rPr lang="ru-RU" sz="2300" dirty="0"/>
              <a:t> </a:t>
            </a:r>
            <a:r>
              <a:rPr lang="ru-RU" sz="2300" dirty="0" err="1"/>
              <a:t>оқыту</a:t>
            </a:r>
            <a:r>
              <a:rPr lang="ru-RU" sz="2300" dirty="0"/>
              <a:t> </a:t>
            </a:r>
            <a:r>
              <a:rPr lang="ru-RU" sz="2300" dirty="0" err="1"/>
              <a:t>және</a:t>
            </a:r>
            <a:r>
              <a:rPr lang="ru-RU" sz="2300" dirty="0"/>
              <a:t> </a:t>
            </a:r>
            <a:r>
              <a:rPr lang="ru-RU" sz="2300" dirty="0" err="1"/>
              <a:t>бағалау</a:t>
            </a:r>
            <a:r>
              <a:rPr lang="ru-RU" sz="2300" dirty="0"/>
              <a:t> </a:t>
            </a:r>
            <a:r>
              <a:rPr lang="ru-RU" sz="2300" dirty="0" err="1"/>
              <a:t>жүйесіне</a:t>
            </a:r>
            <a:r>
              <a:rPr lang="ru-RU" sz="2300" dirty="0"/>
              <a:t> </a:t>
            </a:r>
            <a:r>
              <a:rPr lang="ru-RU" sz="2300" dirty="0" err="1"/>
              <a:t>жатады</a:t>
            </a:r>
            <a:r>
              <a:rPr lang="ru-RU" sz="2300" dirty="0"/>
              <a:t>. </a:t>
            </a:r>
          </a:p>
          <a:p>
            <a:pPr marL="342900" indent="-342900">
              <a:buFont typeface="Wingdings" panose="05000000000000000000" pitchFamily="2" charset="2"/>
              <a:buChar char="ü"/>
            </a:pPr>
            <a:r>
              <a:rPr lang="ru-RU" sz="2300" dirty="0" err="1"/>
              <a:t>Бұл</a:t>
            </a:r>
            <a:r>
              <a:rPr lang="ru-RU" sz="2300" dirty="0"/>
              <a:t> </a:t>
            </a:r>
            <a:r>
              <a:rPr lang="ru-RU" sz="2300" dirty="0" err="1"/>
              <a:t>тапсырмалар</a:t>
            </a:r>
            <a:r>
              <a:rPr lang="ru-RU" sz="2300" dirty="0"/>
              <a:t> </a:t>
            </a:r>
            <a:r>
              <a:rPr lang="ru-RU" sz="2300" dirty="0" err="1"/>
              <a:t>оқушыларға</a:t>
            </a:r>
            <a:r>
              <a:rPr lang="ru-RU" sz="2300" dirty="0"/>
              <a:t> </a:t>
            </a:r>
            <a:r>
              <a:rPr lang="ru-RU" sz="2300" dirty="0" err="1"/>
              <a:t>бағытталған</a:t>
            </a:r>
            <a:r>
              <a:rPr lang="ru-RU" sz="2300" dirty="0"/>
              <a:t> </a:t>
            </a:r>
            <a:r>
              <a:rPr lang="ru-RU" sz="2300" dirty="0" err="1"/>
              <a:t>және</a:t>
            </a:r>
            <a:r>
              <a:rPr lang="ru-RU" sz="2300" dirty="0"/>
              <a:t> </a:t>
            </a:r>
            <a:r>
              <a:rPr lang="ru-RU" sz="2300" dirty="0" err="1"/>
              <a:t>нақты</a:t>
            </a:r>
            <a:r>
              <a:rPr lang="ru-RU" sz="2300" dirty="0"/>
              <a:t> </a:t>
            </a:r>
            <a:r>
              <a:rPr lang="ru-RU" sz="2300" dirty="0" err="1"/>
              <a:t>өмірлік</a:t>
            </a:r>
            <a:r>
              <a:rPr lang="ru-RU" sz="2300" dirty="0"/>
              <a:t> </a:t>
            </a:r>
            <a:r>
              <a:rPr lang="ru-RU" sz="2300" dirty="0" err="1"/>
              <a:t>жағдайларға</a:t>
            </a:r>
            <a:r>
              <a:rPr lang="ru-RU" sz="2300" dirty="0"/>
              <a:t> </a:t>
            </a:r>
            <a:r>
              <a:rPr lang="ru-RU" sz="2300" dirty="0" err="1"/>
              <a:t>ақпаратты</a:t>
            </a:r>
            <a:r>
              <a:rPr lang="ru-RU" sz="2300" dirty="0"/>
              <a:t> </a:t>
            </a:r>
            <a:r>
              <a:rPr lang="ru-RU" sz="2300" dirty="0" err="1"/>
              <a:t>қолдануды</a:t>
            </a:r>
            <a:r>
              <a:rPr lang="ru-RU" sz="2300" dirty="0"/>
              <a:t> </a:t>
            </a:r>
            <a:r>
              <a:rPr lang="ru-RU" sz="2300" dirty="0" err="1"/>
              <a:t>қамтиды</a:t>
            </a:r>
            <a:r>
              <a:rPr lang="ru-RU" sz="2300" dirty="0"/>
              <a:t>.</a:t>
            </a:r>
          </a:p>
        </p:txBody>
      </p:sp>
      <p:pic>
        <p:nvPicPr>
          <p:cNvPr id="7" name="Рисунок 6"/>
          <p:cNvPicPr>
            <a:picLocks noChangeAspect="1"/>
          </p:cNvPicPr>
          <p:nvPr/>
        </p:nvPicPr>
        <p:blipFill rotWithShape="1">
          <a:blip r:embed="rId2"/>
          <a:srcRect l="24527" t="11584" r="24428" b="854"/>
          <a:stretch/>
        </p:blipFill>
        <p:spPr>
          <a:xfrm>
            <a:off x="6016931" y="990808"/>
            <a:ext cx="5829326" cy="5624789"/>
          </a:xfrm>
          <a:prstGeom prst="rect">
            <a:avLst/>
          </a:prstGeom>
        </p:spPr>
      </p:pic>
    </p:spTree>
    <p:extLst>
      <p:ext uri="{BB962C8B-B14F-4D97-AF65-F5344CB8AC3E}">
        <p14:creationId xmlns:p14="http://schemas.microsoft.com/office/powerpoint/2010/main" val="424764069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3060</TotalTime>
  <Words>5166</Words>
  <Application>Microsoft Office PowerPoint</Application>
  <PresentationFormat>Широкоэкранный</PresentationFormat>
  <Paragraphs>362</Paragraphs>
  <Slides>68</Slides>
  <Notes>2</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68</vt:i4>
      </vt:variant>
    </vt:vector>
  </HeadingPairs>
  <TitlesOfParts>
    <vt:vector size="77" baseType="lpstr">
      <vt:lpstr>Arial</vt:lpstr>
      <vt:lpstr>Calibri</vt:lpstr>
      <vt:lpstr>Calibri Light</vt:lpstr>
      <vt:lpstr>Cambria Math</vt:lpstr>
      <vt:lpstr>Helvetica Neue</vt:lpstr>
      <vt:lpstr>Tahoma</vt:lpstr>
      <vt:lpstr>Times New Roman</vt:lpstr>
      <vt:lpstr>Wingdings</vt:lpstr>
      <vt:lpstr>Тема Office</vt:lpstr>
      <vt:lpstr>БІЛІМ БЕРУДЕГІ ТРЕНДТЕР</vt:lpstr>
      <vt:lpstr>ТРЕНД: БІЛІМ БЕРУДЕГІ ГЕЙМИФИКАЦИЯ</vt:lpstr>
      <vt:lpstr>ТРЕНД: ЫНТЫМАҚТАСТЫҚҚА НЕГІЗДЕЛГЕН ОҚУ, БІРЛЕСКЕН ОҚУ </vt:lpstr>
      <vt:lpstr>Презентация PowerPoint</vt:lpstr>
      <vt:lpstr>Презентация PowerPoint</vt:lpstr>
      <vt:lpstr>Зерттеуге негізделген  «5E» оқыту циклі   </vt:lpstr>
      <vt:lpstr>Project-Based Learning </vt:lpstr>
      <vt:lpstr>Inquiry-based learning</vt:lpstr>
      <vt:lpstr>Performance–based Learning</vt:lpstr>
      <vt:lpstr>  Үш өлшемді оқыту meeting The Next Generation Science Standards (NGSS)</vt:lpstr>
      <vt:lpstr>Learning by Design</vt:lpstr>
      <vt:lpstr>ТРЕНД: ВИРТУАЛДЫ ЖӘНЕ КЕҢЕЙТІЛГЕН ШЫНДЫҚ (VR&amp;AR)</vt:lpstr>
      <vt:lpstr>ТРЕНД: STEM-БІЛІМ БЕРУ </vt:lpstr>
      <vt:lpstr>STEM - білім беру</vt:lpstr>
      <vt:lpstr>STEAM-оқыту әдістері: </vt:lpstr>
      <vt:lpstr>STEAM әдістерін қолданудың нәтижесі: </vt:lpstr>
      <vt:lpstr>Презентация PowerPoint</vt:lpstr>
      <vt:lpstr>Сабақтардан көріністер </vt:lpstr>
      <vt:lpstr> Математика сабағында «Жай бөлшек» </vt:lpstr>
      <vt:lpstr>Математика сабағында практикалық жұмыстар</vt:lpstr>
      <vt:lpstr>Практикалық жұмысқа қажетті заттарды дайындау</vt:lpstr>
      <vt:lpstr>Кіріктірілген сабақта STEAM-әдістерін қолдану: 5Е; Engineering</vt:lpstr>
      <vt:lpstr>Кіріктірілген сабақтардан үзінді</vt:lpstr>
      <vt:lpstr>Алгебра 7-сынып Қысқаша көбейту формулалары</vt:lpstr>
      <vt:lpstr>Математика 6-сынып,  «Масштаб» тақырыбы</vt:lpstr>
      <vt:lpstr>Математика сабағында практикалық жұмыстар</vt:lpstr>
      <vt:lpstr>Математика сабағында практикалық жұмыстар</vt:lpstr>
      <vt:lpstr>Оқушылардың шығармашылық - зерттеу жұмыстары</vt:lpstr>
      <vt:lpstr>STEAM-әдістерін қолдану бойынша қалалық семинарлар</vt:lpstr>
      <vt:lpstr>«STEAM-әдістері» қалалық семинарлар</vt:lpstr>
      <vt:lpstr>«STEAM-әдістері» қалалық семинарлар</vt:lpstr>
      <vt:lpstr>«Ұстаздар аллеясында» қалалық семинарлар</vt:lpstr>
      <vt:lpstr>«STEAM-әдістерін қолдану» қалалық семинарлар</vt:lpstr>
      <vt:lpstr>Республикалық «STEM-олимпиадалары»</vt:lpstr>
      <vt:lpstr>Республикалық  «STEM-зерттеу жобалары»</vt:lpstr>
      <vt:lpstr>Презентация PowerPoint</vt:lpstr>
      <vt:lpstr>Презентация PowerPoint</vt:lpstr>
      <vt:lpstr>Презентация PowerPoint</vt:lpstr>
      <vt:lpstr>Презентация PowerPoint</vt:lpstr>
      <vt:lpstr>Презентация PowerPoint</vt:lpstr>
      <vt:lpstr>Контекст негізіндегі тапсырмалар</vt:lpstr>
      <vt:lpstr>  Таңғы асты тастама 5-сынып  </vt:lpstr>
      <vt:lpstr>5-сынып  «Таңғы асты тастама»  </vt:lpstr>
      <vt:lpstr>Презентация PowerPoint</vt:lpstr>
      <vt:lpstr> «Таңғы асты тастама»  </vt:lpstr>
      <vt:lpstr> «Таңғы асты тастама»  </vt:lpstr>
      <vt:lpstr>Денсаулық баспалдағы 5-сынып</vt:lpstr>
      <vt:lpstr>5-сынып «Денсаулық баспалдағы» </vt:lpstr>
      <vt:lpstr>Презентация PowerPoint</vt:lpstr>
      <vt:lpstr>5-сынып «Денсаулық баспалдағы»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Кинотеатр</vt:lpstr>
      <vt:lpstr>Кинотеатр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Виталий Обелец</dc:creator>
  <cp:lastModifiedBy>User</cp:lastModifiedBy>
  <cp:revision>88</cp:revision>
  <dcterms:created xsi:type="dcterms:W3CDTF">2024-03-18T06:20:43Z</dcterms:created>
  <dcterms:modified xsi:type="dcterms:W3CDTF">2026-07-10T11:16:57Z</dcterms:modified>
</cp:coreProperties>
</file>